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2.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375" r:id="rId2"/>
    <p:sldId id="352" r:id="rId3"/>
    <p:sldId id="332" r:id="rId4"/>
    <p:sldId id="404" r:id="rId5"/>
    <p:sldId id="356" r:id="rId6"/>
    <p:sldId id="388" r:id="rId7"/>
    <p:sldId id="387" r:id="rId8"/>
    <p:sldId id="411" r:id="rId9"/>
    <p:sldId id="361" r:id="rId10"/>
    <p:sldId id="396" r:id="rId11"/>
    <p:sldId id="399" r:id="rId12"/>
    <p:sldId id="397" r:id="rId13"/>
    <p:sldId id="382" r:id="rId14"/>
    <p:sldId id="394" r:id="rId15"/>
    <p:sldId id="395" r:id="rId16"/>
    <p:sldId id="406" r:id="rId17"/>
    <p:sldId id="402" r:id="rId18"/>
    <p:sldId id="401" r:id="rId19"/>
    <p:sldId id="403" r:id="rId20"/>
    <p:sldId id="408" r:id="rId21"/>
    <p:sldId id="409" r:id="rId22"/>
    <p:sldId id="410" r:id="rId23"/>
    <p:sldId id="407" r:id="rId24"/>
    <p:sldId id="369" r:id="rId25"/>
    <p:sldId id="38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14" autoAdjust="0"/>
    <p:restoredTop sz="74125" autoAdjust="0"/>
  </p:normalViewPr>
  <p:slideViewPr>
    <p:cSldViewPr showGuides="1">
      <p:cViewPr varScale="1">
        <p:scale>
          <a:sx n="96" d="100"/>
          <a:sy n="96" d="100"/>
        </p:scale>
        <p:origin x="-2600" y="-104"/>
      </p:cViewPr>
      <p:guideLst>
        <p:guide orient="horz" pos="2025"/>
        <p:guide orient="horz" pos="980"/>
        <p:guide pos="2699"/>
        <p:guide pos="5148"/>
        <p:guide pos="86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54" d="100"/>
          <a:sy n="54" d="100"/>
        </p:scale>
        <p:origin x="-284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FA697C-5849-4DDF-A6C8-08E6893940F4}" type="datetimeFigureOut">
              <a:rPr lang="en-AU" smtClean="0"/>
              <a:pPr/>
              <a:t>12/03/16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92BC2-9435-4D31-AEB3-5D5877AD6447}" type="datetimeFigureOut">
              <a:rPr lang="en-AU" smtClean="0"/>
              <a:pPr/>
              <a:t>12/03/16</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99AD4C5-31D3-4351-A850-A47B3659E8D7}" type="slidenum">
              <a:rPr lang="en-US" smtClean="0"/>
              <a:pPr/>
              <a:t>2</a:t>
            </a:fld>
            <a:endParaRPr lang="en-US"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smtClean="0"/>
              <a:t>Turnover of biomass is as important as production (NPP) in describing dynamics of plant, litter and soil carbon pools. The turnover coefficient for woody biomass integrates multiple time-dependent mortality processes (stress, background, fire, storm),  with differential effects on populations and individuals. Yet in earth system </a:t>
            </a:r>
            <a:r>
              <a:rPr lang="en-US" dirty="0" err="1" smtClean="0"/>
              <a:t>modelling</a:t>
            </a:r>
            <a:r>
              <a:rPr lang="en-US" dirty="0" smtClean="0"/>
              <a:t>, turnover of woody biomass is applied to a single “Big-Wood” pool.</a:t>
            </a:r>
          </a:p>
          <a:p>
            <a:pPr eaLnBrk="1" hangingPunct="1"/>
            <a:endParaRPr lang="en-US" dirty="0" smtClean="0"/>
          </a:p>
          <a:p>
            <a:pPr eaLnBrk="1" hangingPunct="1"/>
            <a:r>
              <a:rPr lang="en-US" dirty="0" smtClean="0"/>
              <a:t>NPP and turnover depend</a:t>
            </a:r>
            <a:r>
              <a:rPr lang="en-US" baseline="0" dirty="0" smtClean="0"/>
              <a:t> on </a:t>
            </a:r>
            <a:r>
              <a:rPr lang="en-US" baseline="0" dirty="0" err="1" smtClean="0"/>
              <a:t>physilogy</a:t>
            </a:r>
            <a:r>
              <a:rPr lang="en-US" baseline="0" dirty="0" smtClean="0"/>
              <a:t> and demography, and the timing of land-use transitions.</a:t>
            </a: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96B29D9-FA6A-45B2-AE96-BE9497A42571}" type="slidenum">
              <a:rPr lang="en-US" smtClean="0"/>
              <a:pPr/>
              <a:t>5</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smtClean="0"/>
              <a:t>The essential coupling elements are transfer of stem biomass increment of host LSM to POP and transfer of biomass turnover rate from POP to host LSM.</a:t>
            </a:r>
          </a:p>
          <a:p>
            <a:pPr marL="174625" indent="-174625">
              <a:spcBef>
                <a:spcPct val="50000"/>
              </a:spcBef>
              <a:buFontTx/>
              <a:buChar char="•"/>
            </a:pPr>
            <a:r>
              <a:rPr lang="sv-SE" sz="1200" dirty="0" smtClean="0">
                <a:cs typeface="Arial" charset="0"/>
              </a:rPr>
              <a:t>Forcing by </a:t>
            </a:r>
            <a:r>
              <a:rPr lang="sv-SE" sz="1200" dirty="0" smtClean="0">
                <a:solidFill>
                  <a:schemeClr val="hlink"/>
                </a:solidFill>
                <a:cs typeface="Arial" charset="0"/>
              </a:rPr>
              <a:t>whole-ecosystem stem biomass increment</a:t>
            </a:r>
            <a:r>
              <a:rPr lang="sv-SE" sz="1200" dirty="0" smtClean="0">
                <a:cs typeface="Arial" charset="0"/>
              </a:rPr>
              <a:t> (fixed fraction of NPP) from CABLE</a:t>
            </a:r>
          </a:p>
          <a:p>
            <a:pPr marL="174625" indent="-174625">
              <a:spcBef>
                <a:spcPct val="50000"/>
              </a:spcBef>
              <a:buFontTx/>
              <a:buChar char="•"/>
            </a:pPr>
            <a:r>
              <a:rPr lang="sv-SE" sz="1200" dirty="0" smtClean="0">
                <a:cs typeface="Arial" charset="0"/>
              </a:rPr>
              <a:t>Simulate </a:t>
            </a:r>
            <a:r>
              <a:rPr lang="sv-SE" sz="1200" dirty="0" smtClean="0">
                <a:solidFill>
                  <a:schemeClr val="hlink"/>
                </a:solidFill>
                <a:cs typeface="Arial" charset="0"/>
              </a:rPr>
              <a:t>recruitment, allometric growth</a:t>
            </a:r>
            <a:r>
              <a:rPr lang="sv-SE" sz="1200" dirty="0" smtClean="0">
                <a:cs typeface="Arial" charset="0"/>
              </a:rPr>
              <a:t> and </a:t>
            </a:r>
            <a:r>
              <a:rPr lang="sv-SE" sz="1200" dirty="0" smtClean="0">
                <a:solidFill>
                  <a:schemeClr val="hlink"/>
                </a:solidFill>
                <a:cs typeface="Arial" charset="0"/>
              </a:rPr>
              <a:t>mortality</a:t>
            </a:r>
            <a:r>
              <a:rPr lang="sv-SE" sz="1200" dirty="0" smtClean="0">
                <a:cs typeface="Arial" charset="0"/>
              </a:rPr>
              <a:t> of age-size cohorts of </a:t>
            </a:r>
            <a:r>
              <a:rPr lang="sv-SE" sz="1200" dirty="0" smtClean="0">
                <a:solidFill>
                  <a:schemeClr val="hlink"/>
                </a:solidFill>
                <a:cs typeface="Arial" charset="0"/>
              </a:rPr>
              <a:t>generic trees</a:t>
            </a:r>
            <a:r>
              <a:rPr lang="sv-SE" sz="1200" dirty="0" smtClean="0">
                <a:cs typeface="Arial" charset="0"/>
              </a:rPr>
              <a:t> in local stands</a:t>
            </a:r>
          </a:p>
          <a:p>
            <a:pPr marL="174625" indent="-174625">
              <a:spcBef>
                <a:spcPct val="50000"/>
              </a:spcBef>
              <a:buFontTx/>
              <a:buChar char="•"/>
            </a:pPr>
            <a:r>
              <a:rPr lang="sv-SE" sz="1200" dirty="0" smtClean="0">
                <a:solidFill>
                  <a:schemeClr val="hlink"/>
                </a:solidFill>
                <a:cs typeface="Arial" charset="0"/>
              </a:rPr>
              <a:t>Partition total stem biomass increment</a:t>
            </a:r>
            <a:r>
              <a:rPr lang="sv-SE" sz="1200" dirty="0" smtClean="0">
                <a:cs typeface="Arial" charset="0"/>
              </a:rPr>
              <a:t> among stands and cohorts as a declining proportion of current size</a:t>
            </a:r>
          </a:p>
          <a:p>
            <a:pPr marL="174625" indent="-174625">
              <a:spcBef>
                <a:spcPct val="50000"/>
              </a:spcBef>
              <a:buFontTx/>
              <a:buChar char="•"/>
            </a:pPr>
            <a:r>
              <a:rPr lang="sv-SE" sz="1200" dirty="0" smtClean="0">
                <a:solidFill>
                  <a:schemeClr val="hlink"/>
                </a:solidFill>
                <a:cs typeface="Arial" charset="0"/>
              </a:rPr>
              <a:t>Mortality</a:t>
            </a:r>
            <a:r>
              <a:rPr lang="sv-SE" sz="1200" dirty="0" smtClean="0">
                <a:cs typeface="Arial" charset="0"/>
              </a:rPr>
              <a:t> influenced by </a:t>
            </a:r>
            <a:r>
              <a:rPr lang="sv-SE" sz="1200" dirty="0" smtClean="0">
                <a:solidFill>
                  <a:schemeClr val="hlink"/>
                </a:solidFill>
                <a:cs typeface="Arial" charset="0"/>
              </a:rPr>
              <a:t>declining growth efficiency</a:t>
            </a:r>
            <a:r>
              <a:rPr lang="sv-SE" sz="1200" dirty="0" smtClean="0">
                <a:cs typeface="Arial" charset="0"/>
              </a:rPr>
              <a:t> under crowding and with increased size</a:t>
            </a:r>
          </a:p>
          <a:p>
            <a:pPr marL="174625" indent="-174625">
              <a:spcBef>
                <a:spcPct val="50000"/>
              </a:spcBef>
              <a:buFontTx/>
              <a:buChar char="•"/>
            </a:pPr>
            <a:r>
              <a:rPr lang="sv-SE" sz="1200" dirty="0" smtClean="0">
                <a:solidFill>
                  <a:schemeClr val="hlink"/>
                </a:solidFill>
                <a:cs typeface="Arial" charset="0"/>
              </a:rPr>
              <a:t>Upscaling to landscape</a:t>
            </a:r>
            <a:r>
              <a:rPr lang="sv-SE" sz="1200" dirty="0" smtClean="0">
                <a:cs typeface="Arial" charset="0"/>
              </a:rPr>
              <a:t> (grid cell) by interpolation among stands of different age-since-disturbance</a:t>
            </a:r>
          </a:p>
          <a:p>
            <a:pPr marL="174625" indent="-174625">
              <a:spcBef>
                <a:spcPct val="50000"/>
              </a:spcBef>
              <a:buFontTx/>
              <a:buChar char="•"/>
            </a:pPr>
            <a:r>
              <a:rPr lang="sv-SE" sz="1200" dirty="0" smtClean="0">
                <a:cs typeface="Arial" charset="0"/>
              </a:rPr>
              <a:t>Two </a:t>
            </a:r>
            <a:r>
              <a:rPr lang="sv-SE" sz="1200" dirty="0" smtClean="0">
                <a:solidFill>
                  <a:schemeClr val="hlink"/>
                </a:solidFill>
                <a:cs typeface="Arial" charset="0"/>
              </a:rPr>
              <a:t>disturbance types</a:t>
            </a:r>
            <a:r>
              <a:rPr lang="sv-SE" sz="1200" dirty="0" smtClean="0">
                <a:cs typeface="Arial" charset="0"/>
              </a:rPr>
              <a:t>:</a:t>
            </a:r>
          </a:p>
          <a:p>
            <a:pPr marL="174625" indent="-174625">
              <a:spcBef>
                <a:spcPct val="50000"/>
              </a:spcBef>
              <a:buFontTx/>
              <a:buChar char="•"/>
            </a:pPr>
            <a:r>
              <a:rPr lang="sv-SE" sz="1200" dirty="0" smtClean="0">
                <a:solidFill>
                  <a:schemeClr val="hlink"/>
                </a:solidFill>
                <a:cs typeface="Arial" charset="0"/>
              </a:rPr>
              <a:t>catastrophic</a:t>
            </a:r>
            <a:r>
              <a:rPr lang="sv-SE" sz="1200" dirty="0" smtClean="0">
                <a:cs typeface="Arial" charset="0"/>
              </a:rPr>
              <a:t> (e.g. cyclone), fixed longish return time (200 yr)</a:t>
            </a:r>
          </a:p>
          <a:p>
            <a:pPr marL="174625" indent="-174625">
              <a:spcBef>
                <a:spcPct val="50000"/>
              </a:spcBef>
              <a:buFontTx/>
              <a:buChar char="•"/>
            </a:pPr>
            <a:r>
              <a:rPr lang="sv-SE" sz="1200" dirty="0" smtClean="0">
                <a:solidFill>
                  <a:schemeClr val="hlink"/>
                </a:solidFill>
                <a:cs typeface="Arial" charset="0"/>
              </a:rPr>
              <a:t>partial</a:t>
            </a:r>
            <a:r>
              <a:rPr lang="sv-SE" sz="1200" dirty="0" smtClean="0">
                <a:cs typeface="Arial" charset="0"/>
              </a:rPr>
              <a:t> (wildfire), variable return time (1-10 yr)</a:t>
            </a:r>
            <a:endParaRPr lang="sv-SE" sz="1200" u="sng" dirty="0" smtClean="0">
              <a:cs typeface="Arial" charset="0"/>
            </a:endParaRPr>
          </a:p>
          <a:p>
            <a:pPr eaLnBrk="1" hangingPunct="1"/>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81779-4D57-2A44-95F7-B60FFC5E2035}" type="slidenum">
              <a:rPr lang="en-US"/>
              <a:pPr/>
              <a:t>6</a:t>
            </a:fld>
            <a:endParaRPr lang="en-US"/>
          </a:p>
        </p:txBody>
      </p:sp>
      <p:sp>
        <p:nvSpPr>
          <p:cNvPr id="55298"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55299" name="Rectangle 3"/>
          <p:cNvSpPr>
            <a:spLocks noGrp="1" noChangeArrowheads="1"/>
          </p:cNvSpPr>
          <p:nvPr>
            <p:ph type="body" idx="1"/>
          </p:nvPr>
        </p:nvSpPr>
        <p:spPr/>
        <p:txBody>
          <a:bodyPr/>
          <a:lstStyle/>
          <a:p>
            <a:r>
              <a:rPr lang="en-US" dirty="0" smtClean="0"/>
              <a:t>In a primary forest: disturbance is considered a</a:t>
            </a:r>
            <a:r>
              <a:rPr lang="en-US" baseline="0" dirty="0" smtClean="0"/>
              <a:t> Poisson process, leading to a negative exponential distribution of patch ages in the landscape. The weighting for each age class is determined by interpolation of the distribution, and landscape-scale biomass and turnover are the weighted sum over all age classes.</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7</a:t>
            </a:fld>
            <a:endParaRPr lang="en-AU"/>
          </a:p>
        </p:txBody>
      </p:sp>
    </p:spTree>
    <p:extLst>
      <p:ext uri="{BB962C8B-B14F-4D97-AF65-F5344CB8AC3E}">
        <p14:creationId xmlns:p14="http://schemas.microsoft.com/office/powerpoint/2010/main" val="356369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C917DD-D2EB-41F6-9BDB-1336F840CEC2}" type="slidenum">
              <a:rPr lang="en-US"/>
              <a:pPr/>
              <a:t>9</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r>
              <a:rPr lang="en-US" dirty="0" smtClean="0"/>
              <a:t>Structure-function relation: emerges </a:t>
            </a:r>
          </a:p>
          <a:p>
            <a:endParaRPr lang="en-US" dirty="0" smtClean="0"/>
          </a:p>
          <a:p>
            <a:r>
              <a:rPr lang="en-US" dirty="0" smtClean="0"/>
              <a:t>Ecological defensible way, based on known</a:t>
            </a:r>
            <a:r>
              <a:rPr lang="en-US" baseline="0" dirty="0" smtClean="0"/>
              <a:t> </a:t>
            </a:r>
            <a:r>
              <a:rPr lang="en-US" baseline="0" dirty="0" err="1" smtClean="0"/>
              <a:t>physilogy</a:t>
            </a:r>
            <a:r>
              <a:rPr lang="en-US" baseline="0" dirty="0" smtClean="0"/>
              <a:t> and demography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cohorts:</a:t>
            </a:r>
            <a:r>
              <a:rPr lang="en-US" baseline="0" dirty="0" smtClean="0"/>
              <a:t> flush of secondary forests</a:t>
            </a:r>
          </a:p>
          <a:p>
            <a:endParaRPr lang="en-US" baseline="0" dirty="0" smtClean="0"/>
          </a:p>
          <a:p>
            <a:r>
              <a:rPr lang="en-US" baseline="0" dirty="0" smtClean="0"/>
              <a:t>Pre-industrial and </a:t>
            </a:r>
            <a:r>
              <a:rPr lang="en-US" baseline="0" dirty="0" err="1" smtClean="0"/>
              <a:t>post_industrial</a:t>
            </a:r>
            <a:r>
              <a:rPr lang="en-US" baseline="0" dirty="0" smtClean="0"/>
              <a:t> afforestation. (Event A and Event B)</a:t>
            </a:r>
          </a:p>
          <a:p>
            <a:endParaRPr lang="en-US" baseline="0" dirty="0" smtClean="0"/>
          </a:p>
          <a:p>
            <a:r>
              <a:rPr lang="en-US" baseline="0" dirty="0" smtClean="0"/>
              <a:t>Event B: young trees accumulating biomass</a:t>
            </a:r>
          </a:p>
          <a:p>
            <a:endParaRPr lang="en-US" baseline="0" dirty="0" smtClean="0"/>
          </a:p>
          <a:p>
            <a:r>
              <a:rPr lang="en-US" baseline="0" dirty="0" smtClean="0"/>
              <a:t>Event A: close to carrying capacity</a:t>
            </a:r>
          </a:p>
          <a:p>
            <a:endParaRPr lang="en-US" baseline="0" dirty="0" smtClean="0"/>
          </a:p>
          <a:p>
            <a:r>
              <a:rPr lang="en-US" baseline="0" dirty="0" smtClean="0"/>
              <a:t>Effect of time and age on NPP</a:t>
            </a:r>
          </a:p>
          <a:p>
            <a:endParaRPr lang="en-US" baseline="0" dirty="0" smtClean="0"/>
          </a:p>
          <a:p>
            <a:r>
              <a:rPr lang="en-US" baseline="0" dirty="0" smtClean="0"/>
              <a:t>If you want to get  the carbon fluxes right, you need to have the age-dependence of NPP and turnover.</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13</a:t>
            </a:fld>
            <a:endParaRPr lang="en-AU"/>
          </a:p>
        </p:txBody>
      </p:sp>
    </p:spTree>
    <p:extLst>
      <p:ext uri="{BB962C8B-B14F-4D97-AF65-F5344CB8AC3E}">
        <p14:creationId xmlns:p14="http://schemas.microsoft.com/office/powerpoint/2010/main" val="130546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cohorts:</a:t>
            </a:r>
            <a:r>
              <a:rPr lang="en-US" baseline="0" dirty="0" smtClean="0"/>
              <a:t> flush of secondary forests</a:t>
            </a:r>
          </a:p>
          <a:p>
            <a:endParaRPr lang="en-US" baseline="0" dirty="0" smtClean="0"/>
          </a:p>
          <a:p>
            <a:r>
              <a:rPr lang="en-US" baseline="0" dirty="0" smtClean="0"/>
              <a:t>Pre-industrial and </a:t>
            </a:r>
            <a:r>
              <a:rPr lang="en-US" baseline="0" dirty="0" err="1" smtClean="0"/>
              <a:t>post_industrial</a:t>
            </a:r>
            <a:r>
              <a:rPr lang="en-US" baseline="0" dirty="0" smtClean="0"/>
              <a:t> afforestation. (Event A and Event B)</a:t>
            </a:r>
          </a:p>
          <a:p>
            <a:endParaRPr lang="en-US" baseline="0" dirty="0" smtClean="0"/>
          </a:p>
          <a:p>
            <a:r>
              <a:rPr lang="en-US" baseline="0" dirty="0" smtClean="0"/>
              <a:t>Event B: young trees accumulating biomass</a:t>
            </a:r>
          </a:p>
          <a:p>
            <a:endParaRPr lang="en-US" baseline="0" dirty="0" smtClean="0"/>
          </a:p>
          <a:p>
            <a:r>
              <a:rPr lang="en-US" baseline="0" dirty="0" smtClean="0"/>
              <a:t>Event A: close to carrying capacity</a:t>
            </a:r>
          </a:p>
          <a:p>
            <a:endParaRPr lang="en-US" baseline="0" dirty="0" smtClean="0"/>
          </a:p>
          <a:p>
            <a:r>
              <a:rPr lang="en-US" baseline="0" dirty="0" smtClean="0"/>
              <a:t>Effect of time and age on NPP</a:t>
            </a:r>
          </a:p>
          <a:p>
            <a:endParaRPr lang="en-US" baseline="0" dirty="0" smtClean="0"/>
          </a:p>
          <a:p>
            <a:r>
              <a:rPr lang="en-US" baseline="0" dirty="0" smtClean="0"/>
              <a:t>If you want to get  the carbon fluxes right, you need to have the age-dependence of NPP and turnover.</a:t>
            </a:r>
            <a:endParaRPr lang="en-US" dirty="0" smtClean="0"/>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14</a:t>
            </a:fld>
            <a:endParaRPr lang="en-AU"/>
          </a:p>
        </p:txBody>
      </p:sp>
    </p:spTree>
    <p:extLst>
      <p:ext uri="{BB962C8B-B14F-4D97-AF65-F5344CB8AC3E}">
        <p14:creationId xmlns:p14="http://schemas.microsoft.com/office/powerpoint/2010/main" val="1305464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cohorts:</a:t>
            </a:r>
            <a:r>
              <a:rPr lang="en-US" baseline="0" dirty="0" smtClean="0"/>
              <a:t> flush of secondary forests</a:t>
            </a:r>
          </a:p>
          <a:p>
            <a:endParaRPr lang="en-US" baseline="0" dirty="0" smtClean="0"/>
          </a:p>
          <a:p>
            <a:r>
              <a:rPr lang="en-US" baseline="0" dirty="0" smtClean="0"/>
              <a:t>Pre-industrial and </a:t>
            </a:r>
            <a:r>
              <a:rPr lang="en-US" baseline="0" dirty="0" err="1" smtClean="0"/>
              <a:t>post_industrial</a:t>
            </a:r>
            <a:r>
              <a:rPr lang="en-US" baseline="0" dirty="0" smtClean="0"/>
              <a:t> afforestation. (Event A and Event B)</a:t>
            </a:r>
          </a:p>
          <a:p>
            <a:endParaRPr lang="en-US" baseline="0" dirty="0" smtClean="0"/>
          </a:p>
          <a:p>
            <a:r>
              <a:rPr lang="en-US" baseline="0" dirty="0" smtClean="0"/>
              <a:t>Event B: young trees accumulating biomass</a:t>
            </a:r>
          </a:p>
          <a:p>
            <a:endParaRPr lang="en-US" baseline="0" dirty="0" smtClean="0"/>
          </a:p>
          <a:p>
            <a:r>
              <a:rPr lang="en-US" baseline="0" dirty="0" smtClean="0"/>
              <a:t>Event A: close to carrying capacity</a:t>
            </a:r>
          </a:p>
          <a:p>
            <a:endParaRPr lang="en-US" baseline="0" dirty="0" smtClean="0"/>
          </a:p>
          <a:p>
            <a:r>
              <a:rPr lang="en-US" baseline="0" dirty="0" smtClean="0"/>
              <a:t>Effect of time and age on NPP</a:t>
            </a:r>
          </a:p>
          <a:p>
            <a:endParaRPr lang="en-US" baseline="0" dirty="0" smtClean="0"/>
          </a:p>
          <a:p>
            <a:r>
              <a:rPr lang="en-US" baseline="0" dirty="0" smtClean="0"/>
              <a:t>If you want to get  the carbon fluxes right, you need to have the age-dependence of NPP and turnover.</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15</a:t>
            </a:fld>
            <a:endParaRPr lang="en-AU"/>
          </a:p>
        </p:txBody>
      </p:sp>
    </p:spTree>
    <p:extLst>
      <p:ext uri="{BB962C8B-B14F-4D97-AF65-F5344CB8AC3E}">
        <p14:creationId xmlns:p14="http://schemas.microsoft.com/office/powerpoint/2010/main" val="1305464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Sapwood is</a:t>
            </a:r>
            <a:r>
              <a:rPr lang="en-AU" baseline="0" dirty="0" smtClean="0"/>
              <a:t> basically a set of pipes to conduct water from roots to leaves. </a:t>
            </a:r>
            <a:r>
              <a:rPr lang="en-AU" baseline="0" dirty="0" err="1" smtClean="0"/>
              <a:t>Inititally</a:t>
            </a:r>
            <a:r>
              <a:rPr lang="en-AU" baseline="0" dirty="0" smtClean="0"/>
              <a:t>, sapwood area increases as trees colonise the available space. As the trees grow, sapwood biomass increases because trees are getting taller, leading to higher costs to maintain sapwood area. Therefore trees have to sacrifice some pipes to keep their C-budget in balance. This reduces SA, while sapwood biomass reaches its peak when mortality catches up with  height growth.</a:t>
            </a:r>
          </a:p>
          <a:p>
            <a:r>
              <a:rPr lang="en-AU" baseline="0" dirty="0" smtClean="0"/>
              <a:t>SA affects GPP via its proportionality with LA, while sapwood biomass affects tree respiration. This leads to age dependences of GPP, Respiration and ultimately NPP.</a:t>
            </a:r>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25</a:t>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Collaborator logo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4440" y="3122613"/>
            <a:ext cx="8467494" cy="1080000"/>
          </a:xfrm>
        </p:spPr>
        <p:txBody>
          <a:bodyPr anchor="b" anchorCtr="0">
            <a:normAutofit/>
          </a:bodyPr>
          <a:lstStyle>
            <a:lvl1pPr algn="l">
              <a:defRPr sz="4400">
                <a:solidFill>
                  <a:schemeClr val="bg1"/>
                </a:solidFill>
              </a:defRPr>
            </a:lvl1pPr>
          </a:lstStyle>
          <a:p>
            <a:r>
              <a:rPr lang="en-US" smtClean="0"/>
              <a:t>Click to edit Master title style</a:t>
            </a:r>
            <a:endParaRPr lang="en-AU" dirty="0"/>
          </a:p>
        </p:txBody>
      </p:sp>
      <p:sp>
        <p:nvSpPr>
          <p:cNvPr id="3" name="Subtitle 2"/>
          <p:cNvSpPr>
            <a:spLocks noGrp="1"/>
          </p:cNvSpPr>
          <p:nvPr>
            <p:ph type="subTitle" idx="1"/>
          </p:nvPr>
        </p:nvSpPr>
        <p:spPr>
          <a:xfrm>
            <a:off x="344440" y="4257092"/>
            <a:ext cx="8475710" cy="36004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grpSp>
        <p:nvGrpSpPr>
          <p:cNvPr id="7" name="Group 6"/>
          <p:cNvGrpSpPr/>
          <p:nvPr userDrawn="1"/>
        </p:nvGrpSpPr>
        <p:grpSpPr>
          <a:xfrm>
            <a:off x="1497" y="5500319"/>
            <a:ext cx="9170984" cy="1357681"/>
            <a:chOff x="1497" y="5500319"/>
            <a:chExt cx="9170984" cy="1357681"/>
          </a:xfrm>
        </p:grpSpPr>
        <p:sp>
          <p:nvSpPr>
            <p:cNvPr id="8" name="Rectangle 7"/>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0"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1"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2"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pic>
          <p:nvPicPr>
            <p:cNvPr id="13"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14" name="Group 19"/>
            <p:cNvGrpSpPr/>
            <p:nvPr userDrawn="1"/>
          </p:nvGrpSpPr>
          <p:grpSpPr>
            <a:xfrm>
              <a:off x="360000" y="5807505"/>
              <a:ext cx="814388" cy="95250"/>
              <a:chOff x="3495675" y="5969000"/>
              <a:chExt cx="814388" cy="95250"/>
            </a:xfrm>
            <a:solidFill>
              <a:schemeClr val="accent1"/>
            </a:solidFill>
          </p:grpSpPr>
          <p:sp>
            <p:nvSpPr>
              <p:cNvPr id="15"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6"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7"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8"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19"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20"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21"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22"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23"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24"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25"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26"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27" name="Text Placeholder 14"/>
          <p:cNvSpPr>
            <a:spLocks noGrp="1"/>
          </p:cNvSpPr>
          <p:nvPr>
            <p:ph type="body" sz="quarter" idx="17"/>
          </p:nvPr>
        </p:nvSpPr>
        <p:spPr>
          <a:xfrm>
            <a:off x="360000" y="5625959"/>
            <a:ext cx="4752000" cy="144000"/>
          </a:xfrm>
        </p:spPr>
        <p:txBody>
          <a:bodyPr anchor="ctr">
            <a:noAutofit/>
          </a:bodyPr>
          <a:lstStyle>
            <a:lvl1pPr>
              <a:buFontTx/>
              <a:buNone/>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3520713351"/>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smtClean="0"/>
              <a:t>POP-LUC, GCP- LUC4C Workshop, Paris 2016</a:t>
            </a:r>
            <a:endParaRPr lang="en-AU" dirty="0"/>
          </a:p>
        </p:txBody>
      </p:sp>
      <p:sp>
        <p:nvSpPr>
          <p:cNvPr id="5" name="Slide Number Placeholder 17"/>
          <p:cNvSpPr>
            <a:spLocks noGrp="1"/>
          </p:cNvSpPr>
          <p:nvPr>
            <p:ph type="sldNum" sz="quarter" idx="4"/>
          </p:nvPr>
        </p:nvSpPr>
        <p:spPr>
          <a:xfrm>
            <a:off x="330200" y="6504332"/>
            <a:ext cx="288789"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426388506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4" name="Footer Placeholder 3"/>
          <p:cNvSpPr>
            <a:spLocks noGrp="1"/>
          </p:cNvSpPr>
          <p:nvPr>
            <p:ph type="ftr" sz="quarter" idx="11"/>
          </p:nvPr>
        </p:nvSpPr>
        <p:spPr/>
        <p:txBody>
          <a:bodyPr/>
          <a:lstStyle/>
          <a:p>
            <a:r>
              <a:rPr lang="en-AU" smtClean="0"/>
              <a:t>POP-LUC, GCP- LUC4C Workshop, Paris 2016</a:t>
            </a:r>
            <a:endParaRPr lang="en-AU" dirty="0"/>
          </a:p>
        </p:txBody>
      </p:sp>
      <p:sp>
        <p:nvSpPr>
          <p:cNvPr id="5" name="Content Placeholder 2"/>
          <p:cNvSpPr>
            <a:spLocks noGrp="1"/>
          </p:cNvSpPr>
          <p:nvPr>
            <p:ph idx="1"/>
          </p:nvPr>
        </p:nvSpPr>
        <p:spPr>
          <a:xfrm>
            <a:off x="360000" y="1276350"/>
            <a:ext cx="8460000" cy="4559300"/>
          </a:xfrm>
        </p:spPr>
        <p:txBody>
          <a:bodyPr/>
          <a:lstStyle>
            <a:lvl1pPr>
              <a:lnSpc>
                <a:spcPct val="85000"/>
              </a:lnSpc>
              <a:spcAft>
                <a:spcPts val="0"/>
              </a:spcAft>
              <a:buFontTx/>
              <a:buNone/>
              <a:defRPr sz="4000" b="1">
                <a:solidFill>
                  <a:schemeClr val="accent1">
                    <a:lumMod val="75000"/>
                  </a:schemeClr>
                </a:solidFill>
              </a:defRPr>
            </a:lvl1pPr>
            <a:lvl2pPr marL="0" indent="0">
              <a:lnSpc>
                <a:spcPct val="85000"/>
              </a:lnSpc>
              <a:spcAft>
                <a:spcPts val="0"/>
              </a:spcAft>
              <a:buNone/>
              <a:defRPr sz="4000" b="1">
                <a:solidFill>
                  <a:schemeClr val="accent2"/>
                </a:solidFill>
              </a:defRPr>
            </a:lvl2pPr>
            <a:lvl3pPr marL="0" indent="0">
              <a:spcBef>
                <a:spcPts val="2200"/>
              </a:spcBef>
              <a:buNone/>
              <a:defRPr b="1">
                <a:solidFill>
                  <a:srgbClr val="00313C"/>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7" name="Slide Number Placeholder 17"/>
          <p:cNvSpPr>
            <a:spLocks noGrp="1"/>
          </p:cNvSpPr>
          <p:nvPr>
            <p:ph type="sldNum" sz="quarter" idx="4"/>
          </p:nvPr>
        </p:nvSpPr>
        <p:spPr>
          <a:xfrm>
            <a:off x="330200" y="6504332"/>
            <a:ext cx="288789"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369382468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1" name="Group 30"/>
          <p:cNvGrpSpPr/>
          <p:nvPr userDrawn="1"/>
        </p:nvGrpSpPr>
        <p:grpSpPr>
          <a:xfrm>
            <a:off x="-7938" y="6056313"/>
            <a:ext cx="9161463" cy="801687"/>
            <a:chOff x="-7938" y="6056313"/>
            <a:chExt cx="9161463" cy="801687"/>
          </a:xfrm>
        </p:grpSpPr>
        <p:sp>
          <p:nvSpPr>
            <p:cNvPr id="32"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a:defRPr/>
              </a:pPr>
              <a:endParaRPr lang="en-AU"/>
            </a:p>
          </p:txBody>
        </p:sp>
        <p:grpSp>
          <p:nvGrpSpPr>
            <p:cNvPr id="33" name="Group 1"/>
            <p:cNvGrpSpPr>
              <a:grpSpLocks/>
            </p:cNvGrpSpPr>
            <p:nvPr userDrawn="1"/>
          </p:nvGrpSpPr>
          <p:grpSpPr bwMode="auto">
            <a:xfrm>
              <a:off x="1588" y="6065838"/>
              <a:ext cx="9142412" cy="690562"/>
              <a:chOff x="1495" y="6065893"/>
              <a:chExt cx="9143026" cy="690563"/>
            </a:xfrm>
          </p:grpSpPr>
          <p:sp>
            <p:nvSpPr>
              <p:cNvPr id="35" name="Freeform 8"/>
              <p:cNvSpPr>
                <a:spLocks noEditPoints="1"/>
              </p:cNvSpPr>
              <p:nvPr userDrawn="1"/>
            </p:nvSpPr>
            <p:spPr bwMode="auto">
              <a:xfrm>
                <a:off x="1495" y="6065893"/>
                <a:ext cx="9143026" cy="690563"/>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chemeClr val="accent2">
                  <a:lumMod val="75000"/>
                </a:schemeClr>
              </a:solidFill>
              <a:ln>
                <a:noFill/>
              </a:ln>
            </p:spPr>
            <p:txBody>
              <a:bodyPr/>
              <a:lstStyle/>
              <a:p>
                <a:pPr>
                  <a:defRPr/>
                </a:pPr>
                <a:endParaRPr lang="en-AU"/>
              </a:p>
            </p:txBody>
          </p:sp>
          <p:sp>
            <p:nvSpPr>
              <p:cNvPr id="36" name="Freeform 9"/>
              <p:cNvSpPr>
                <a:spLocks noEditPoints="1"/>
              </p:cNvSpPr>
              <p:nvPr userDrawn="1"/>
            </p:nvSpPr>
            <p:spPr bwMode="auto">
              <a:xfrm>
                <a:off x="1495" y="6367518"/>
                <a:ext cx="9143026" cy="388938"/>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a:defRPr/>
                </a:pPr>
                <a:endParaRPr lang="en-AU"/>
              </a:p>
            </p:txBody>
          </p:sp>
          <p:sp>
            <p:nvSpPr>
              <p:cNvPr id="37" name="Freeform 10"/>
              <p:cNvSpPr>
                <a:spLocks/>
              </p:cNvSpPr>
              <p:nvPr userDrawn="1"/>
            </p:nvSpPr>
            <p:spPr bwMode="auto">
              <a:xfrm>
                <a:off x="1495" y="6110343"/>
                <a:ext cx="789199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a:defRPr/>
                </a:pPr>
                <a:endParaRPr lang="en-AU"/>
              </a:p>
            </p:txBody>
          </p:sp>
          <p:sp>
            <p:nvSpPr>
              <p:cNvPr id="38" name="Freeform 11"/>
              <p:cNvSpPr>
                <a:spLocks/>
              </p:cNvSpPr>
              <p:nvPr userDrawn="1"/>
            </p:nvSpPr>
            <p:spPr bwMode="auto">
              <a:xfrm>
                <a:off x="7893487" y="6110343"/>
                <a:ext cx="1251034" cy="601663"/>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chemeClr val="bg1"/>
              </a:solidFill>
              <a:ln>
                <a:noFill/>
              </a:ln>
              <a:extLst/>
            </p:spPr>
            <p:txBody>
              <a:bodyPr/>
              <a:lstStyle/>
              <a:p>
                <a:pPr>
                  <a:defRPr/>
                </a:pPr>
                <a:endParaRPr lang="en-AU"/>
              </a:p>
            </p:txBody>
          </p:sp>
        </p:grpSp>
        <p:pic>
          <p:nvPicPr>
            <p:cNvPr id="34" name="Picture 78"/>
            <p:cNvPicPr>
              <a:picLocks noChangeAspect="1" noChangeArrowheads="1"/>
            </p:cNvPicPr>
            <p:nvPr userDrawn="1"/>
          </p:nvPicPr>
          <p:blipFill>
            <a:blip r:embed="rId2" cstate="print"/>
            <a:srcRect/>
            <a:stretch>
              <a:fillRect/>
            </a:stretch>
          </p:blipFill>
          <p:spPr bwMode="auto">
            <a:xfrm>
              <a:off x="8459788" y="6191250"/>
              <a:ext cx="454025" cy="454025"/>
            </a:xfrm>
            <a:prstGeom prst="rect">
              <a:avLst/>
            </a:prstGeom>
            <a:noFill/>
            <a:ln w="9525">
              <a:noFill/>
              <a:miter lim="800000"/>
              <a:headEnd/>
              <a:tailEnd/>
            </a:ln>
          </p:spPr>
        </p:pic>
      </p:grpSp>
      <p:sp>
        <p:nvSpPr>
          <p:cNvPr id="39" name="Text Placeholder 8"/>
          <p:cNvSpPr>
            <a:spLocks noGrp="1"/>
          </p:cNvSpPr>
          <p:nvPr>
            <p:ph type="body" sz="quarter" idx="10"/>
          </p:nvPr>
        </p:nvSpPr>
        <p:spPr>
          <a:xfrm>
            <a:off x="360000" y="1276350"/>
            <a:ext cx="7477125" cy="4559301"/>
          </a:xfrm>
        </p:spPr>
        <p:txBody>
          <a:bodyPr/>
          <a:lstStyle>
            <a:lvl1pPr>
              <a:spcAft>
                <a:spcPts val="0"/>
              </a:spcAft>
              <a:buFontTx/>
              <a:buNone/>
              <a:defRPr sz="4400" b="1">
                <a:solidFill>
                  <a:schemeClr val="accent1"/>
                </a:solidFill>
              </a:defRPr>
            </a:lvl1pPr>
            <a:lvl2pPr marL="0" indent="0">
              <a:lnSpc>
                <a:spcPct val="75000"/>
              </a:lnSpc>
              <a:spcAft>
                <a:spcPts val="850"/>
              </a:spcAft>
              <a:buNone/>
              <a:defRPr sz="4400" b="1">
                <a:solidFill>
                  <a:schemeClr val="bg1"/>
                </a:solidFill>
              </a:defRPr>
            </a:lvl2pPr>
            <a:lvl3pPr marL="0" indent="0">
              <a:buNone/>
              <a:defRPr sz="2200" b="1">
                <a:solidFill>
                  <a:srgbClr val="FFFFFF"/>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12" name="Footer Placeholder 3"/>
          <p:cNvSpPr>
            <a:spLocks noGrp="1"/>
          </p:cNvSpPr>
          <p:nvPr>
            <p:ph type="ftr" sz="quarter" idx="11"/>
          </p:nvPr>
        </p:nvSpPr>
        <p:spPr>
          <a:xfrm>
            <a:off x="677991" y="6504332"/>
            <a:ext cx="6083845" cy="124274"/>
          </a:xfrm>
        </p:spPr>
        <p:txBody>
          <a:bodyPr/>
          <a:lstStyle/>
          <a:p>
            <a:r>
              <a:rPr lang="en-AU" smtClean="0"/>
              <a:t>POP-LUC, GCP- LUC4C Workshop, Paris 2016</a:t>
            </a:r>
            <a:endParaRPr lang="en-AU" dirty="0"/>
          </a:p>
        </p:txBody>
      </p:sp>
      <p:sp>
        <p:nvSpPr>
          <p:cNvPr id="13" name="Slide Number Placeholder 17"/>
          <p:cNvSpPr>
            <a:spLocks noGrp="1"/>
          </p:cNvSpPr>
          <p:nvPr>
            <p:ph type="sldNum" sz="quarter" idx="4"/>
          </p:nvPr>
        </p:nvSpPr>
        <p:spPr>
          <a:xfrm>
            <a:off x="330200" y="6504332"/>
            <a:ext cx="288789"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1864123997"/>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accent1"/>
        </a:solidFill>
        <a:effectLst/>
      </p:bgPr>
    </p:bg>
    <p:spTree>
      <p:nvGrpSpPr>
        <p:cNvPr id="1" name=""/>
        <p:cNvGrpSpPr/>
        <p:nvPr/>
      </p:nvGrpSpPr>
      <p:grpSpPr>
        <a:xfrm>
          <a:off x="0" y="0"/>
          <a:ext cx="0" cy="0"/>
          <a:chOff x="0" y="0"/>
          <a:chExt cx="0" cy="0"/>
        </a:xfrm>
      </p:grpSpPr>
      <p:grpSp>
        <p:nvGrpSpPr>
          <p:cNvPr id="2" name="Group 28"/>
          <p:cNvGrpSpPr/>
          <p:nvPr userDrawn="1"/>
        </p:nvGrpSpPr>
        <p:grpSpPr>
          <a:xfrm>
            <a:off x="608" y="5500319"/>
            <a:ext cx="9167813" cy="996950"/>
            <a:chOff x="608" y="5500319"/>
            <a:chExt cx="9167813" cy="996950"/>
          </a:xfrm>
        </p:grpSpPr>
        <p:grpSp>
          <p:nvGrpSpPr>
            <p:cNvPr id="4"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5"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3" name="Subtitle 2"/>
          <p:cNvSpPr>
            <a:spLocks noGrp="1"/>
          </p:cNvSpPr>
          <p:nvPr>
            <p:ph type="subTitle" idx="1" hasCustomPrompt="1"/>
          </p:nvPr>
        </p:nvSpPr>
        <p:spPr>
          <a:xfrm>
            <a:off x="358774" y="3717032"/>
            <a:ext cx="6121438" cy="1539200"/>
          </a:xfrm>
        </p:spPr>
        <p:txBody>
          <a:bodyPr numCol="2" spcCol="360000">
            <a:normAutofit/>
          </a:bodyPr>
          <a:lstStyle>
            <a:lvl1pPr marL="0" indent="0" algn="l">
              <a:lnSpc>
                <a:spcPct val="90000"/>
              </a:lnSpc>
              <a:spcBef>
                <a:spcPts val="3000"/>
              </a:spcBef>
              <a:buNone/>
              <a:defRPr sz="1600" b="1">
                <a:solidFill>
                  <a:schemeClr val="bg1"/>
                </a:solidFill>
              </a:defRPr>
            </a:lvl1pPr>
            <a:lvl2pPr marL="0" indent="0" algn="l">
              <a:lnSpc>
                <a:spcPct val="90000"/>
              </a:lnSpc>
              <a:spcBef>
                <a:spcPts val="0"/>
              </a:spcBef>
              <a:spcAft>
                <a:spcPts val="563"/>
              </a:spcAft>
              <a:buNone/>
              <a:defRPr sz="1600">
                <a:solidFill>
                  <a:schemeClr val="bg1"/>
                </a:solidFill>
              </a:defRPr>
            </a:lvl2pPr>
            <a:lvl3pPr marL="266400" indent="-266400" algn="l">
              <a:lnSpc>
                <a:spcPct val="90000"/>
              </a:lnSpc>
              <a:spcBef>
                <a:spcPts val="0"/>
              </a:spcBef>
              <a:buNone/>
              <a:tabLst>
                <a:tab pos="356400" algn="l"/>
              </a:tabLst>
              <a:defRPr sz="1600">
                <a:solidFill>
                  <a:schemeClr val="bg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27" name="Text Placeholder 14"/>
          <p:cNvSpPr>
            <a:spLocks noGrp="1"/>
          </p:cNvSpPr>
          <p:nvPr userDrawn="1">
            <p:ph type="body" sz="quarter" idx="17"/>
          </p:nvPr>
        </p:nvSpPr>
        <p:spPr>
          <a:xfrm>
            <a:off x="360000" y="5625959"/>
            <a:ext cx="4752000" cy="144000"/>
          </a:xfrm>
        </p:spPr>
        <p:txBody>
          <a:bodyPr anchor="ctr">
            <a:noAutofit/>
          </a:bodyPr>
          <a:lstStyle>
            <a:lvl1pPr>
              <a:buFontTx/>
              <a:buNone/>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pPr lvl="0"/>
            <a:r>
              <a:rPr lang="en-US" smtClean="0"/>
              <a:t>Click to edit Master text styles</a:t>
            </a:r>
          </a:p>
        </p:txBody>
      </p:sp>
      <p:sp>
        <p:nvSpPr>
          <p:cNvPr id="23" name="Title 22"/>
          <p:cNvSpPr>
            <a:spLocks noGrp="1"/>
          </p:cNvSpPr>
          <p:nvPr>
            <p:ph type="title"/>
          </p:nvPr>
        </p:nvSpPr>
        <p:spPr>
          <a:xfrm>
            <a:off x="358776" y="2744924"/>
            <a:ext cx="8461374" cy="852487"/>
          </a:xfrm>
        </p:spPr>
        <p:txBody>
          <a:bodyPr>
            <a:noAutofit/>
          </a:bodyPr>
          <a:lstStyle>
            <a:lvl1pPr>
              <a:defRPr sz="5500">
                <a:solidFill>
                  <a:schemeClr val="bg1"/>
                </a:solidFill>
              </a:defRPr>
            </a:lvl1pPr>
          </a:lstStyle>
          <a:p>
            <a:r>
              <a:rPr lang="en-US" smtClean="0"/>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accent1"/>
        </a:solidFill>
        <a:effectLst/>
      </p:bgPr>
    </p:bg>
    <p:spTree>
      <p:nvGrpSpPr>
        <p:cNvPr id="1" name=""/>
        <p:cNvGrpSpPr/>
        <p:nvPr/>
      </p:nvGrpSpPr>
      <p:grpSpPr>
        <a:xfrm>
          <a:off x="0" y="0"/>
          <a:ext cx="0" cy="0"/>
          <a:chOff x="0" y="0"/>
          <a:chExt cx="0" cy="0"/>
        </a:xfrm>
      </p:grpSpPr>
      <p:grpSp>
        <p:nvGrpSpPr>
          <p:cNvPr id="29" name="Group 28"/>
          <p:cNvGrpSpPr/>
          <p:nvPr userDrawn="1"/>
        </p:nvGrpSpPr>
        <p:grpSpPr>
          <a:xfrm>
            <a:off x="608" y="5500319"/>
            <a:ext cx="9167813" cy="996950"/>
            <a:chOff x="608" y="5500319"/>
            <a:chExt cx="9167813" cy="996950"/>
          </a:xfrm>
        </p:grpSpPr>
        <p:grpSp>
          <p:nvGrpSpPr>
            <p:cNvPr id="43"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5"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3" name="Subtitle 2"/>
          <p:cNvSpPr>
            <a:spLocks noGrp="1"/>
          </p:cNvSpPr>
          <p:nvPr>
            <p:ph type="subTitle" idx="1" hasCustomPrompt="1"/>
          </p:nvPr>
        </p:nvSpPr>
        <p:spPr>
          <a:xfrm>
            <a:off x="358774" y="2168860"/>
            <a:ext cx="6121438" cy="3087372"/>
          </a:xfrm>
        </p:spPr>
        <p:txBody>
          <a:bodyPr numCol="2" spcCol="360000">
            <a:normAutofit/>
          </a:bodyPr>
          <a:lstStyle>
            <a:lvl1pPr marL="0" indent="0" algn="l">
              <a:lnSpc>
                <a:spcPct val="90000"/>
              </a:lnSpc>
              <a:spcBef>
                <a:spcPts val="3000"/>
              </a:spcBef>
              <a:buNone/>
              <a:defRPr sz="1600" b="1">
                <a:solidFill>
                  <a:schemeClr val="bg1"/>
                </a:solidFill>
              </a:defRPr>
            </a:lvl1pPr>
            <a:lvl2pPr marL="0" indent="0" algn="l">
              <a:lnSpc>
                <a:spcPct val="90000"/>
              </a:lnSpc>
              <a:spcBef>
                <a:spcPts val="0"/>
              </a:spcBef>
              <a:spcAft>
                <a:spcPts val="563"/>
              </a:spcAft>
              <a:buNone/>
              <a:defRPr sz="1600">
                <a:solidFill>
                  <a:schemeClr val="bg1"/>
                </a:solidFill>
              </a:defRPr>
            </a:lvl2pPr>
            <a:lvl3pPr marL="266400" indent="-266400" algn="l">
              <a:lnSpc>
                <a:spcPct val="90000"/>
              </a:lnSpc>
              <a:spcBef>
                <a:spcPts val="0"/>
              </a:spcBef>
              <a:buNone/>
              <a:tabLst>
                <a:tab pos="356400" algn="l"/>
              </a:tabLst>
              <a:defRPr sz="1600">
                <a:solidFill>
                  <a:schemeClr val="bg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27" name="Text Placeholder 14"/>
          <p:cNvSpPr>
            <a:spLocks noGrp="1"/>
          </p:cNvSpPr>
          <p:nvPr userDrawn="1">
            <p:ph type="body" sz="quarter" idx="17"/>
          </p:nvPr>
        </p:nvSpPr>
        <p:spPr>
          <a:xfrm>
            <a:off x="360000" y="5625959"/>
            <a:ext cx="4752000" cy="144000"/>
          </a:xfrm>
        </p:spPr>
        <p:txBody>
          <a:bodyPr anchor="ctr">
            <a:noAutofit/>
          </a:bodyPr>
          <a:lstStyle>
            <a:lvl1pPr>
              <a:buFontTx/>
              <a:buNone/>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463021025"/>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1FB1709-F213-4239-9019-947C83ADFFAA}" type="datetimeFigureOut">
              <a:rPr lang="en-AU" smtClean="0"/>
              <a:t>16/03/16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0DBF4B2-285D-42EF-9B28-2F4384BC079D}" type="slidenum">
              <a:rPr lang="en-AU" smtClean="0"/>
              <a:t>‹#›</a:t>
            </a:fld>
            <a:endParaRPr lang="en-AU"/>
          </a:p>
        </p:txBody>
      </p:sp>
    </p:spTree>
    <p:extLst>
      <p:ext uri="{BB962C8B-B14F-4D97-AF65-F5344CB8AC3E}">
        <p14:creationId xmlns:p14="http://schemas.microsoft.com/office/powerpoint/2010/main" val="3251972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 Collaborator logos">
    <p:bg>
      <p:bgPr>
        <a:solidFill>
          <a:schemeClr val="accent1"/>
        </a:solidFill>
        <a:effectLst/>
      </p:bgPr>
    </p:bg>
    <p:spTree>
      <p:nvGrpSpPr>
        <p:cNvPr id="1" name=""/>
        <p:cNvGrpSpPr/>
        <p:nvPr/>
      </p:nvGrpSpPr>
      <p:grpSpPr>
        <a:xfrm>
          <a:off x="0" y="0"/>
          <a:ext cx="0" cy="0"/>
          <a:chOff x="0" y="0"/>
          <a:chExt cx="0" cy="0"/>
        </a:xfrm>
      </p:grpSpPr>
      <p:grpSp>
        <p:nvGrpSpPr>
          <p:cNvPr id="28" name="Group 27"/>
          <p:cNvGrpSpPr/>
          <p:nvPr userDrawn="1"/>
        </p:nvGrpSpPr>
        <p:grpSpPr>
          <a:xfrm>
            <a:off x="-26988" y="357188"/>
            <a:ext cx="9199469" cy="6500812"/>
            <a:chOff x="-26988" y="357188"/>
            <a:chExt cx="9199469" cy="6500812"/>
          </a:xfrm>
        </p:grpSpPr>
        <p:grpSp>
          <p:nvGrpSpPr>
            <p:cNvPr id="29" name="Group 66"/>
            <p:cNvGrpSpPr>
              <a:grpSpLocks/>
            </p:cNvGrpSpPr>
            <p:nvPr userDrawn="1"/>
          </p:nvGrpSpPr>
          <p:grpSpPr bwMode="auto">
            <a:xfrm>
              <a:off x="-26988" y="357188"/>
              <a:ext cx="9178926" cy="2571750"/>
              <a:chOff x="-17463" y="357188"/>
              <a:chExt cx="9186863" cy="2571750"/>
            </a:xfrm>
          </p:grpSpPr>
          <p:sp>
            <p:nvSpPr>
              <p:cNvPr id="51"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52"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53"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54"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55"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56"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57"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58"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59"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60"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61"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62"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grpSp>
        <p:grpSp>
          <p:nvGrpSpPr>
            <p:cNvPr id="30" name="Group 29"/>
            <p:cNvGrpSpPr/>
            <p:nvPr userDrawn="1"/>
          </p:nvGrpSpPr>
          <p:grpSpPr>
            <a:xfrm>
              <a:off x="1497" y="5500319"/>
              <a:ext cx="9170984" cy="1357681"/>
              <a:chOff x="1497" y="5500319"/>
              <a:chExt cx="9170984" cy="1357681"/>
            </a:xfrm>
          </p:grpSpPr>
          <p:sp>
            <p:nvSpPr>
              <p:cNvPr id="31" name="Rectangle 30"/>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32" name="Group 31"/>
              <p:cNvGrpSpPr/>
              <p:nvPr userDrawn="1"/>
            </p:nvGrpSpPr>
            <p:grpSpPr>
              <a:xfrm>
                <a:off x="1497" y="5500319"/>
                <a:ext cx="9170984" cy="996231"/>
                <a:chOff x="1497" y="5500319"/>
                <a:chExt cx="9170984" cy="996231"/>
              </a:xfrm>
            </p:grpSpPr>
            <p:sp>
              <p:nvSpPr>
                <p:cNvPr id="47"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8"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9"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0"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pic>
            <p:nvPicPr>
              <p:cNvPr id="33"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34" name="Group 19"/>
              <p:cNvGrpSpPr/>
              <p:nvPr userDrawn="1"/>
            </p:nvGrpSpPr>
            <p:grpSpPr>
              <a:xfrm>
                <a:off x="360000" y="5807505"/>
                <a:ext cx="814388" cy="95250"/>
                <a:chOff x="3495675" y="5969000"/>
                <a:chExt cx="814388" cy="95250"/>
              </a:xfrm>
              <a:solidFill>
                <a:schemeClr val="accent1"/>
              </a:solidFill>
            </p:grpSpPr>
            <p:sp>
              <p:nvSpPr>
                <p:cNvPr id="35"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36"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37"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38"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39"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40"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41"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42"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43"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44"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45"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46"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grpSp>
      <p:sp>
        <p:nvSpPr>
          <p:cNvPr id="2" name="Title 1"/>
          <p:cNvSpPr>
            <a:spLocks noGrp="1"/>
          </p:cNvSpPr>
          <p:nvPr>
            <p:ph type="ctrTitle"/>
          </p:nvPr>
        </p:nvSpPr>
        <p:spPr>
          <a:xfrm>
            <a:off x="344440" y="3122613"/>
            <a:ext cx="8467494" cy="1080000"/>
          </a:xfrm>
        </p:spPr>
        <p:txBody>
          <a:bodyPr anchor="b" anchorCtr="0">
            <a:normAutofit/>
          </a:bodyPr>
          <a:lstStyle>
            <a:lvl1pPr algn="l">
              <a:defRPr sz="4400">
                <a:solidFill>
                  <a:schemeClr val="bg1"/>
                </a:solidFill>
              </a:defRPr>
            </a:lvl1pPr>
          </a:lstStyle>
          <a:p>
            <a:r>
              <a:rPr lang="en-US" smtClean="0"/>
              <a:t>Click to edit Master title style</a:t>
            </a:r>
            <a:endParaRPr lang="en-AU" dirty="0"/>
          </a:p>
        </p:txBody>
      </p:sp>
      <p:sp>
        <p:nvSpPr>
          <p:cNvPr id="3" name="Subtitle 2"/>
          <p:cNvSpPr>
            <a:spLocks noGrp="1"/>
          </p:cNvSpPr>
          <p:nvPr>
            <p:ph type="subTitle" idx="1"/>
          </p:nvPr>
        </p:nvSpPr>
        <p:spPr>
          <a:xfrm>
            <a:off x="344440" y="4257092"/>
            <a:ext cx="8475710" cy="36004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14"/>
          <p:cNvSpPr>
            <a:spLocks noGrp="1"/>
          </p:cNvSpPr>
          <p:nvPr>
            <p:ph type="body" sz="quarter" idx="17"/>
          </p:nvPr>
        </p:nvSpPr>
        <p:spPr>
          <a:xfrm>
            <a:off x="360000" y="5625959"/>
            <a:ext cx="4752000" cy="144000"/>
          </a:xfrm>
        </p:spPr>
        <p:txBody>
          <a:bodyPr anchor="ctr">
            <a:noAutofit/>
          </a:bodyPr>
          <a:lstStyle>
            <a:lvl1pPr>
              <a:buFontTx/>
              <a:buNone/>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363796791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29" name="Group 28"/>
          <p:cNvGrpSpPr/>
          <p:nvPr userDrawn="1"/>
        </p:nvGrpSpPr>
        <p:grpSpPr>
          <a:xfrm>
            <a:off x="608" y="5500319"/>
            <a:ext cx="9167813" cy="996950"/>
            <a:chOff x="608" y="5500319"/>
            <a:chExt cx="9167813" cy="996950"/>
          </a:xfrm>
        </p:grpSpPr>
        <p:grpSp>
          <p:nvGrpSpPr>
            <p:cNvPr id="43"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5"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2" name="Title 1"/>
          <p:cNvSpPr>
            <a:spLocks noGrp="1"/>
          </p:cNvSpPr>
          <p:nvPr userDrawn="1">
            <p:ph type="ctrTitle"/>
          </p:nvPr>
        </p:nvSpPr>
        <p:spPr>
          <a:xfrm>
            <a:off x="344440" y="3122613"/>
            <a:ext cx="8467494" cy="1080000"/>
          </a:xfrm>
        </p:spPr>
        <p:txBody>
          <a:bodyPr anchor="b" anchorCtr="0">
            <a:normAutofit/>
          </a:bodyPr>
          <a:lstStyle>
            <a:lvl1pPr algn="l">
              <a:defRPr sz="4400">
                <a:solidFill>
                  <a:schemeClr val="bg1"/>
                </a:solidFill>
              </a:defRPr>
            </a:lvl1pPr>
          </a:lstStyle>
          <a:p>
            <a:r>
              <a:rPr lang="en-US" smtClean="0"/>
              <a:t>Click to edit Master title style</a:t>
            </a:r>
            <a:endParaRPr lang="en-AU" dirty="0"/>
          </a:p>
        </p:txBody>
      </p:sp>
      <p:sp>
        <p:nvSpPr>
          <p:cNvPr id="3" name="Subtitle 2"/>
          <p:cNvSpPr>
            <a:spLocks noGrp="1"/>
          </p:cNvSpPr>
          <p:nvPr userDrawn="1">
            <p:ph type="subTitle" idx="1"/>
          </p:nvPr>
        </p:nvSpPr>
        <p:spPr>
          <a:xfrm>
            <a:off x="344440" y="4257092"/>
            <a:ext cx="8475710" cy="36004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14"/>
          <p:cNvSpPr>
            <a:spLocks noGrp="1"/>
          </p:cNvSpPr>
          <p:nvPr userDrawn="1">
            <p:ph type="body" sz="quarter" idx="17"/>
          </p:nvPr>
        </p:nvSpPr>
        <p:spPr>
          <a:xfrm>
            <a:off x="360000" y="5625959"/>
            <a:ext cx="4752000" cy="144000"/>
          </a:xfrm>
        </p:spPr>
        <p:txBody>
          <a:bodyPr anchor="ctr">
            <a:noAutofit/>
          </a:bodyPr>
          <a:lstStyle>
            <a:lvl1pPr>
              <a:buFontTx/>
              <a:buNone/>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1775978711"/>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p:bg>
      <p:bgPr>
        <a:solidFill>
          <a:schemeClr val="accent1"/>
        </a:solidFill>
        <a:effectLst/>
      </p:bgPr>
    </p:bg>
    <p:spTree>
      <p:nvGrpSpPr>
        <p:cNvPr id="1" name=""/>
        <p:cNvGrpSpPr/>
        <p:nvPr/>
      </p:nvGrpSpPr>
      <p:grpSpPr>
        <a:xfrm>
          <a:off x="0" y="0"/>
          <a:ext cx="0" cy="0"/>
          <a:chOff x="0" y="0"/>
          <a:chExt cx="0" cy="0"/>
        </a:xfrm>
      </p:grpSpPr>
      <p:grpSp>
        <p:nvGrpSpPr>
          <p:cNvPr id="28" name="Group 27"/>
          <p:cNvGrpSpPr/>
          <p:nvPr userDrawn="1"/>
        </p:nvGrpSpPr>
        <p:grpSpPr>
          <a:xfrm>
            <a:off x="-26988" y="357188"/>
            <a:ext cx="9195409" cy="6140081"/>
            <a:chOff x="-26988" y="357188"/>
            <a:chExt cx="9195409" cy="6140081"/>
          </a:xfrm>
        </p:grpSpPr>
        <p:grpSp>
          <p:nvGrpSpPr>
            <p:cNvPr id="29" name="Group 28"/>
            <p:cNvGrpSpPr/>
            <p:nvPr userDrawn="1"/>
          </p:nvGrpSpPr>
          <p:grpSpPr>
            <a:xfrm>
              <a:off x="608" y="5500319"/>
              <a:ext cx="9167813" cy="996950"/>
              <a:chOff x="608" y="5500319"/>
              <a:chExt cx="9167813" cy="996950"/>
            </a:xfrm>
          </p:grpSpPr>
          <p:grpSp>
            <p:nvGrpSpPr>
              <p:cNvPr id="43"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5"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grpSp>
          <p:nvGrpSpPr>
            <p:cNvPr id="30" name="Group 66"/>
            <p:cNvGrpSpPr>
              <a:grpSpLocks/>
            </p:cNvGrpSpPr>
            <p:nvPr userDrawn="1"/>
          </p:nvGrpSpPr>
          <p:grpSpPr bwMode="auto">
            <a:xfrm>
              <a:off x="-26988" y="357188"/>
              <a:ext cx="9178926" cy="2571750"/>
              <a:chOff x="-17463" y="357188"/>
              <a:chExt cx="9186863" cy="2571750"/>
            </a:xfrm>
          </p:grpSpPr>
          <p:sp>
            <p:nvSpPr>
              <p:cNvPr id="31"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32"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33"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34"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35"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36"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37"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38"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39"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40"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41"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42"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grpSp>
      </p:grpSp>
      <p:sp>
        <p:nvSpPr>
          <p:cNvPr id="2" name="Title 1"/>
          <p:cNvSpPr>
            <a:spLocks noGrp="1"/>
          </p:cNvSpPr>
          <p:nvPr>
            <p:ph type="ctrTitle"/>
          </p:nvPr>
        </p:nvSpPr>
        <p:spPr>
          <a:xfrm>
            <a:off x="344440" y="3122613"/>
            <a:ext cx="8467494" cy="1080000"/>
          </a:xfrm>
        </p:spPr>
        <p:txBody>
          <a:bodyPr anchor="b" anchorCtr="0">
            <a:normAutofit/>
          </a:bodyPr>
          <a:lstStyle>
            <a:lvl1pPr algn="l">
              <a:defRPr sz="4400">
                <a:solidFill>
                  <a:schemeClr val="bg1"/>
                </a:solidFill>
              </a:defRPr>
            </a:lvl1pPr>
          </a:lstStyle>
          <a:p>
            <a:r>
              <a:rPr lang="en-US" smtClean="0"/>
              <a:t>Click to edit Master title style</a:t>
            </a:r>
            <a:endParaRPr lang="en-AU" dirty="0"/>
          </a:p>
        </p:txBody>
      </p:sp>
      <p:sp>
        <p:nvSpPr>
          <p:cNvPr id="3" name="Subtitle 2"/>
          <p:cNvSpPr>
            <a:spLocks noGrp="1"/>
          </p:cNvSpPr>
          <p:nvPr>
            <p:ph type="subTitle" idx="1"/>
          </p:nvPr>
        </p:nvSpPr>
        <p:spPr>
          <a:xfrm>
            <a:off x="344440" y="4257092"/>
            <a:ext cx="8475710" cy="36004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14"/>
          <p:cNvSpPr>
            <a:spLocks noGrp="1"/>
          </p:cNvSpPr>
          <p:nvPr>
            <p:ph type="body" sz="quarter" idx="17"/>
          </p:nvPr>
        </p:nvSpPr>
        <p:spPr>
          <a:xfrm>
            <a:off x="360000" y="5625959"/>
            <a:ext cx="4752000" cy="144000"/>
          </a:xfrm>
        </p:spPr>
        <p:txBody>
          <a:bodyPr anchor="ctr">
            <a:noAutofit/>
          </a:bodyPr>
          <a:lstStyle>
            <a:lvl1pPr>
              <a:buFontTx/>
              <a:buNone/>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264763045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lvl1pPr>
              <a:defRPr sz="2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11"/>
          </p:nvPr>
        </p:nvSpPr>
        <p:spPr/>
        <p:txBody>
          <a:bodyPr/>
          <a:lstStyle/>
          <a:p>
            <a:r>
              <a:rPr lang="en-AU" smtClean="0"/>
              <a:t>POP-LUC, GCP- LUC4C Workshop, Paris 2016</a:t>
            </a:r>
            <a:endParaRPr lang="en-AU" dirty="0"/>
          </a:p>
        </p:txBody>
      </p:sp>
      <p:sp>
        <p:nvSpPr>
          <p:cNvPr id="10" name="Slide Number Placeholder 17"/>
          <p:cNvSpPr>
            <a:spLocks noGrp="1"/>
          </p:cNvSpPr>
          <p:nvPr>
            <p:ph type="sldNum" sz="quarter" idx="4"/>
          </p:nvPr>
        </p:nvSpPr>
        <p:spPr>
          <a:xfrm>
            <a:off x="330200" y="6504332"/>
            <a:ext cx="288789"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280961332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11"/>
          </p:nvPr>
        </p:nvSpPr>
        <p:spPr/>
        <p:txBody>
          <a:bodyPr/>
          <a:lstStyle/>
          <a:p>
            <a:r>
              <a:rPr lang="en-AU" smtClean="0"/>
              <a:t>POP-LUC, GCP- LUC4C Workshop, Paris 2016</a:t>
            </a:r>
            <a:endParaRPr lang="en-AU" dirty="0"/>
          </a:p>
        </p:txBody>
      </p:sp>
      <p:sp>
        <p:nvSpPr>
          <p:cNvPr id="7" name="Slide Number Placeholder 17"/>
          <p:cNvSpPr>
            <a:spLocks noGrp="1"/>
          </p:cNvSpPr>
          <p:nvPr>
            <p:ph type="sldNum" sz="quarter" idx="4"/>
          </p:nvPr>
        </p:nvSpPr>
        <p:spPr>
          <a:xfrm>
            <a:off x="330200" y="6504332"/>
            <a:ext cx="288789"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154646637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11"/>
          </p:nvPr>
        </p:nvSpPr>
        <p:spPr/>
        <p:txBody>
          <a:bodyPr/>
          <a:lstStyle/>
          <a:p>
            <a:r>
              <a:rPr lang="en-AU" smtClean="0"/>
              <a:t>POP-LUC, GCP- LUC4C Workshop, Paris 2016</a:t>
            </a:r>
            <a:endParaRPr lang="en-AU"/>
          </a:p>
        </p:txBody>
      </p:sp>
      <p:sp>
        <p:nvSpPr>
          <p:cNvPr id="6" name="Text Placeholder 7"/>
          <p:cNvSpPr>
            <a:spLocks noGrp="1"/>
          </p:cNvSpPr>
          <p:nvPr>
            <p:ph type="body" sz="quarter" idx="13" hasCustomPrompt="1"/>
          </p:nvPr>
        </p:nvSpPr>
        <p:spPr>
          <a:xfrm>
            <a:off x="360363" y="270000"/>
            <a:ext cx="8460000" cy="853200"/>
          </a:xfrm>
        </p:spPr>
        <p:txBody>
          <a:bodyPr>
            <a:normAutofit/>
          </a:bodyPr>
          <a:lstStyle>
            <a:lvl1pPr marL="0" indent="0">
              <a:lnSpc>
                <a:spcPct val="100000"/>
              </a:lnSpc>
              <a:spcBef>
                <a:spcPts val="0"/>
              </a:spcBef>
              <a:spcAft>
                <a:spcPts val="300"/>
              </a:spcAft>
              <a:buNone/>
              <a:defRPr sz="3200" b="1">
                <a:solidFill>
                  <a:schemeClr val="accent2"/>
                </a:solidFill>
              </a:defRPr>
            </a:lvl1pPr>
            <a:lvl2pPr marL="0" indent="0">
              <a:lnSpc>
                <a:spcPct val="80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title style</a:t>
            </a:r>
          </a:p>
          <a:p>
            <a:pPr lvl="1"/>
            <a:r>
              <a:rPr lang="en-US" dirty="0" smtClean="0"/>
              <a:t>Second level</a:t>
            </a:r>
          </a:p>
        </p:txBody>
      </p:sp>
      <p:sp>
        <p:nvSpPr>
          <p:cNvPr id="8" name="Slide Number Placeholder 17"/>
          <p:cNvSpPr>
            <a:spLocks noGrp="1"/>
          </p:cNvSpPr>
          <p:nvPr>
            <p:ph type="sldNum" sz="quarter" idx="4"/>
          </p:nvPr>
        </p:nvSpPr>
        <p:spPr>
          <a:xfrm>
            <a:off x="330200" y="6504332"/>
            <a:ext cx="288789"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359831217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8775" y="1268413"/>
            <a:ext cx="4038600" cy="4525963"/>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Content Placeholder 3"/>
          <p:cNvSpPr>
            <a:spLocks noGrp="1"/>
          </p:cNvSpPr>
          <p:nvPr>
            <p:ph sz="half" idx="2"/>
          </p:nvPr>
        </p:nvSpPr>
        <p:spPr>
          <a:xfrm>
            <a:off x="4781550" y="1268413"/>
            <a:ext cx="4038600" cy="4525963"/>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6" name="Footer Placeholder 5"/>
          <p:cNvSpPr>
            <a:spLocks noGrp="1"/>
          </p:cNvSpPr>
          <p:nvPr>
            <p:ph type="ftr" sz="quarter" idx="11"/>
          </p:nvPr>
        </p:nvSpPr>
        <p:spPr/>
        <p:txBody>
          <a:bodyPr/>
          <a:lstStyle/>
          <a:p>
            <a:r>
              <a:rPr lang="en-AU" smtClean="0"/>
              <a:t>POP-LUC, GCP- LUC4C Workshop, Paris 2016</a:t>
            </a:r>
            <a:endParaRPr lang="en-AU" dirty="0"/>
          </a:p>
        </p:txBody>
      </p:sp>
      <p:sp>
        <p:nvSpPr>
          <p:cNvPr id="8" name="Slide Number Placeholder 17"/>
          <p:cNvSpPr>
            <a:spLocks noGrp="1"/>
          </p:cNvSpPr>
          <p:nvPr>
            <p:ph type="sldNum" sz="quarter" idx="4"/>
          </p:nvPr>
        </p:nvSpPr>
        <p:spPr>
          <a:xfrm>
            <a:off x="330200" y="6504332"/>
            <a:ext cx="288789"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420471223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4" name="Footer Placeholder 3"/>
          <p:cNvSpPr>
            <a:spLocks noGrp="1"/>
          </p:cNvSpPr>
          <p:nvPr>
            <p:ph type="ftr" sz="quarter" idx="11"/>
          </p:nvPr>
        </p:nvSpPr>
        <p:spPr/>
        <p:txBody>
          <a:bodyPr/>
          <a:lstStyle/>
          <a:p>
            <a:r>
              <a:rPr lang="en-AU" smtClean="0"/>
              <a:t>POP-LUC, GCP- LUC4C Workshop, Paris 2016</a:t>
            </a:r>
            <a:endParaRPr lang="en-AU"/>
          </a:p>
        </p:txBody>
      </p:sp>
      <p:sp>
        <p:nvSpPr>
          <p:cNvPr id="7" name="Slide Number Placeholder 17"/>
          <p:cNvSpPr>
            <a:spLocks noGrp="1"/>
          </p:cNvSpPr>
          <p:nvPr>
            <p:ph type="sldNum" sz="quarter" idx="4"/>
          </p:nvPr>
        </p:nvSpPr>
        <p:spPr>
          <a:xfrm>
            <a:off x="330200" y="6504332"/>
            <a:ext cx="288789"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1896000364"/>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9525" y="6051550"/>
            <a:ext cx="9169400" cy="849313"/>
            <a:chOff x="-9525" y="6051550"/>
            <a:chExt cx="9169400" cy="849313"/>
          </a:xfrm>
        </p:grpSpPr>
        <p:sp>
          <p:nvSpPr>
            <p:cNvPr id="8"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a:defRPr/>
              </a:pPr>
              <a:endParaRPr lang="en-AU"/>
            </a:p>
          </p:txBody>
        </p:sp>
        <p:sp>
          <p:nvSpPr>
            <p:cNvPr id="9" name="Rectangle 6"/>
            <p:cNvSpPr>
              <a:spLocks noChangeArrowheads="1"/>
            </p:cNvSpPr>
            <p:nvPr userDrawn="1"/>
          </p:nvSpPr>
          <p:spPr bwMode="auto">
            <a:xfrm>
              <a:off x="1588" y="6367463"/>
              <a:ext cx="9142412" cy="490537"/>
            </a:xfrm>
            <a:prstGeom prst="rect">
              <a:avLst/>
            </a:prstGeom>
            <a:solidFill>
              <a:schemeClr val="accent2"/>
            </a:solidFill>
            <a:ln>
              <a:noFill/>
            </a:ln>
            <a:extLst/>
          </p:spPr>
          <p:txBody>
            <a:bodyPr/>
            <a:lstStyle/>
            <a:p>
              <a:pPr>
                <a:defRPr/>
              </a:pPr>
              <a:endParaRPr lang="en-AU"/>
            </a:p>
          </p:txBody>
        </p:sp>
        <p:sp>
          <p:nvSpPr>
            <p:cNvPr id="10" name="Rectangle 7"/>
            <p:cNvSpPr>
              <a:spLocks noChangeArrowheads="1"/>
            </p:cNvSpPr>
            <p:nvPr userDrawn="1"/>
          </p:nvSpPr>
          <p:spPr bwMode="auto">
            <a:xfrm>
              <a:off x="1588" y="6367463"/>
              <a:ext cx="9142412" cy="490537"/>
            </a:xfrm>
            <a:prstGeom prst="rect">
              <a:avLst/>
            </a:prstGeom>
            <a:noFill/>
            <a:ln>
              <a:noFill/>
            </a:ln>
            <a:extLst/>
          </p:spPr>
          <p:txBody>
            <a:bodyPr/>
            <a:lstStyle/>
            <a:p>
              <a:pPr>
                <a:defRPr/>
              </a:pPr>
              <a:endParaRPr lang="en-AU"/>
            </a:p>
          </p:txBody>
        </p:sp>
        <p:sp>
          <p:nvSpPr>
            <p:cNvPr id="11" name="Freeform 8"/>
            <p:cNvSpPr>
              <a:spLocks noEditPoints="1"/>
            </p:cNvSpPr>
            <p:nvPr userDrawn="1"/>
          </p:nvSpPr>
          <p:spPr bwMode="auto">
            <a:xfrm>
              <a:off x="1588" y="6065837"/>
              <a:ext cx="9142412" cy="690562"/>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rgbClr val="BFBFBF"/>
            </a:solidFill>
            <a:ln>
              <a:noFill/>
            </a:ln>
            <a:extLst/>
          </p:spPr>
          <p:txBody>
            <a:bodyPr/>
            <a:lstStyle/>
            <a:p>
              <a:pPr>
                <a:defRPr/>
              </a:pPr>
              <a:endParaRPr lang="en-AU"/>
            </a:p>
          </p:txBody>
        </p:sp>
        <p:sp>
          <p:nvSpPr>
            <p:cNvPr id="12" name="Freeform 9"/>
            <p:cNvSpPr>
              <a:spLocks noEditPoints="1"/>
            </p:cNvSpPr>
            <p:nvPr userDrawn="1"/>
          </p:nvSpPr>
          <p:spPr bwMode="auto">
            <a:xfrm>
              <a:off x="1588" y="6367463"/>
              <a:ext cx="9142412" cy="388937"/>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a:defRPr/>
              </a:pPr>
              <a:endParaRPr lang="en-AU"/>
            </a:p>
          </p:txBody>
        </p:sp>
        <p:sp>
          <p:nvSpPr>
            <p:cNvPr id="13" name="Freeform 10"/>
            <p:cNvSpPr>
              <a:spLocks/>
            </p:cNvSpPr>
            <p:nvPr userDrawn="1"/>
          </p:nvSpPr>
          <p:spPr bwMode="auto">
            <a:xfrm>
              <a:off x="1588" y="6110288"/>
              <a:ext cx="789146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a:defRPr/>
              </a:pPr>
              <a:endParaRPr lang="en-AU"/>
            </a:p>
          </p:txBody>
        </p:sp>
        <p:sp>
          <p:nvSpPr>
            <p:cNvPr id="14" name="Freeform 11"/>
            <p:cNvSpPr>
              <a:spLocks/>
            </p:cNvSpPr>
            <p:nvPr userDrawn="1"/>
          </p:nvSpPr>
          <p:spPr bwMode="auto">
            <a:xfrm>
              <a:off x="7893050" y="6110285"/>
              <a:ext cx="1250950" cy="601662"/>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rgbClr val="F7F7F7"/>
            </a:solidFill>
            <a:ln>
              <a:noFill/>
            </a:ln>
            <a:extLst/>
          </p:spPr>
          <p:txBody>
            <a:bodyPr/>
            <a:lstStyle/>
            <a:p>
              <a:pPr>
                <a:defRPr/>
              </a:pPr>
              <a:endParaRPr lang="en-AU"/>
            </a:p>
          </p:txBody>
        </p:sp>
        <p:sp>
          <p:nvSpPr>
            <p:cNvPr id="15" name="AutoShape 81"/>
            <p:cNvSpPr>
              <a:spLocks noChangeAspect="1" noChangeArrowheads="1" noTextEdit="1"/>
            </p:cNvSpPr>
            <p:nvPr/>
          </p:nvSpPr>
          <p:spPr bwMode="auto">
            <a:xfrm>
              <a:off x="-9525" y="6051550"/>
              <a:ext cx="9169400" cy="849313"/>
            </a:xfrm>
            <a:prstGeom prst="rect">
              <a:avLst/>
            </a:prstGeom>
            <a:noFill/>
            <a:ln w="9525">
              <a:noFill/>
              <a:miter lim="800000"/>
              <a:headEnd/>
              <a:tailEnd/>
            </a:ln>
          </p:spPr>
          <p:txBody>
            <a:bodyPr/>
            <a:lstStyle/>
            <a:p>
              <a:pPr>
                <a:defRPr/>
              </a:pPr>
              <a:endParaRPr lang="en-US"/>
            </a:p>
          </p:txBody>
        </p:sp>
        <p:sp>
          <p:nvSpPr>
            <p:cNvPr id="16" name="Rectangle 84"/>
            <p:cNvSpPr>
              <a:spLocks noChangeArrowheads="1"/>
            </p:cNvSpPr>
            <p:nvPr/>
          </p:nvSpPr>
          <p:spPr bwMode="auto">
            <a:xfrm>
              <a:off x="-9525" y="6356350"/>
              <a:ext cx="9167813" cy="544513"/>
            </a:xfrm>
            <a:prstGeom prst="rect">
              <a:avLst/>
            </a:prstGeom>
            <a:noFill/>
            <a:ln w="9525">
              <a:noFill/>
              <a:miter lim="800000"/>
              <a:headEnd/>
              <a:tailEnd/>
            </a:ln>
          </p:spPr>
          <p:txBody>
            <a:bodyPr/>
            <a:lstStyle/>
            <a:p>
              <a:pPr>
                <a:defRPr/>
              </a:pPr>
              <a:endParaRPr lang="en-US"/>
            </a:p>
          </p:txBody>
        </p:sp>
        <p:pic>
          <p:nvPicPr>
            <p:cNvPr id="17" name="Picture 78"/>
            <p:cNvPicPr>
              <a:picLocks noChangeAspect="1" noChangeArrowheads="1"/>
            </p:cNvPicPr>
            <p:nvPr/>
          </p:nvPicPr>
          <p:blipFill>
            <a:blip r:embed="rId17" cstate="print"/>
            <a:srcRect/>
            <a:stretch>
              <a:fillRect/>
            </a:stretch>
          </p:blipFill>
          <p:spPr bwMode="auto">
            <a:xfrm>
              <a:off x="8459788" y="6191250"/>
              <a:ext cx="454025" cy="454025"/>
            </a:xfrm>
            <a:prstGeom prst="rect">
              <a:avLst/>
            </a:prstGeom>
            <a:noFill/>
            <a:ln w="9525">
              <a:noFill/>
              <a:miter lim="800000"/>
              <a:headEnd/>
              <a:tailEnd/>
            </a:ln>
          </p:spPr>
        </p:pic>
      </p:grpSp>
      <p:sp>
        <p:nvSpPr>
          <p:cNvPr id="2" name="Title Placeholder 1"/>
          <p:cNvSpPr>
            <a:spLocks noGrp="1"/>
          </p:cNvSpPr>
          <p:nvPr>
            <p:ph type="title"/>
          </p:nvPr>
        </p:nvSpPr>
        <p:spPr>
          <a:xfrm>
            <a:off x="358776" y="274638"/>
            <a:ext cx="8461374" cy="852487"/>
          </a:xfrm>
          <a:prstGeom prst="rect">
            <a:avLst/>
          </a:prstGeom>
        </p:spPr>
        <p:txBody>
          <a:bodyPr vert="horz" lIns="0" tIns="0" rIns="0" bIns="0" rtlCol="0" anchor="t" anchorCtr="0">
            <a:normAutofit/>
          </a:bodyPr>
          <a:lstStyle/>
          <a:p>
            <a:r>
              <a:rPr lang="en-US" smtClean="0"/>
              <a:t>Click to edit Master title style</a:t>
            </a:r>
            <a:endParaRPr lang="en-AU" dirty="0"/>
          </a:p>
        </p:txBody>
      </p:sp>
      <p:sp>
        <p:nvSpPr>
          <p:cNvPr id="3" name="Text Placeholder 2"/>
          <p:cNvSpPr>
            <a:spLocks noGrp="1"/>
          </p:cNvSpPr>
          <p:nvPr>
            <p:ph type="body" idx="1"/>
          </p:nvPr>
        </p:nvSpPr>
        <p:spPr>
          <a:xfrm>
            <a:off x="358775" y="1268413"/>
            <a:ext cx="8461375" cy="457285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3"/>
          </p:nvPr>
        </p:nvSpPr>
        <p:spPr>
          <a:xfrm>
            <a:off x="677991" y="6504332"/>
            <a:ext cx="6083845" cy="124274"/>
          </a:xfrm>
          <a:prstGeom prst="rect">
            <a:avLst/>
          </a:prstGeom>
        </p:spPr>
        <p:txBody>
          <a:bodyPr vert="horz" lIns="0" tIns="0" rIns="0" bIns="0" rtlCol="0" anchor="ctr"/>
          <a:lstStyle>
            <a:lvl1pPr algn="l">
              <a:defRPr sz="900">
                <a:solidFill>
                  <a:srgbClr val="FFFFFF"/>
                </a:solidFill>
              </a:defRPr>
            </a:lvl1pPr>
          </a:lstStyle>
          <a:p>
            <a:r>
              <a:rPr lang="en-AU" smtClean="0"/>
              <a:t>POP-LUC, GCP- LUC4C Workshop, Paris 2016</a:t>
            </a:r>
            <a:endParaRPr lang="en-AU" dirty="0"/>
          </a:p>
        </p:txBody>
      </p:sp>
      <p:sp>
        <p:nvSpPr>
          <p:cNvPr id="18" name="Slide Number Placeholder 17"/>
          <p:cNvSpPr>
            <a:spLocks noGrp="1"/>
          </p:cNvSpPr>
          <p:nvPr>
            <p:ph type="sldNum" sz="quarter" idx="4"/>
          </p:nvPr>
        </p:nvSpPr>
        <p:spPr>
          <a:xfrm>
            <a:off x="330200" y="6504332"/>
            <a:ext cx="288789"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smtClean="0"/>
              <a:t>  |</a:t>
            </a:r>
            <a:endParaRPr lang="en-AU" dirty="0"/>
          </a:p>
        </p:txBody>
      </p:sp>
      <p:sp>
        <p:nvSpPr>
          <p:cNvPr id="36" name="AutoShape 4"/>
          <p:cNvSpPr>
            <a:spLocks noChangeAspect="1" noChangeArrowheads="1" noTextEdit="1"/>
          </p:cNvSpPr>
          <p:nvPr/>
        </p:nvSpPr>
        <p:spPr bwMode="auto">
          <a:xfrm>
            <a:off x="3175" y="3326606"/>
            <a:ext cx="9161463" cy="801687"/>
          </a:xfrm>
          <a:prstGeom prst="rect">
            <a:avLst/>
          </a:prstGeom>
          <a:noFill/>
          <a:ln>
            <a:noFill/>
          </a:ln>
          <a:extLst/>
        </p:spPr>
        <p:txBody>
          <a:bodyPr/>
          <a:lstStyle/>
          <a:p>
            <a:pPr>
              <a:defRPr/>
            </a:pPr>
            <a:endParaRPr lang="en-AU"/>
          </a:p>
        </p:txBody>
      </p:sp>
      <p:sp>
        <p:nvSpPr>
          <p:cNvPr id="38" name="Rectangle 7"/>
          <p:cNvSpPr>
            <a:spLocks noChangeArrowheads="1"/>
          </p:cNvSpPr>
          <p:nvPr/>
        </p:nvSpPr>
        <p:spPr bwMode="auto">
          <a:xfrm>
            <a:off x="12701" y="3637756"/>
            <a:ext cx="9142412" cy="490537"/>
          </a:xfrm>
          <a:prstGeom prst="rect">
            <a:avLst/>
          </a:prstGeom>
          <a:noFill/>
          <a:ln>
            <a:noFill/>
          </a:ln>
          <a:extLst/>
        </p:spPr>
        <p:txBody>
          <a:bodyPr/>
          <a:lstStyle/>
          <a:p>
            <a:pPr>
              <a:defRPr/>
            </a:pPr>
            <a:endParaRPr lang="en-AU"/>
          </a:p>
        </p:txBody>
      </p:sp>
      <p:sp>
        <p:nvSpPr>
          <p:cNvPr id="43" name="AutoShape 81"/>
          <p:cNvSpPr>
            <a:spLocks noChangeAspect="1" noChangeArrowheads="1" noTextEdit="1"/>
          </p:cNvSpPr>
          <p:nvPr/>
        </p:nvSpPr>
        <p:spPr bwMode="auto">
          <a:xfrm>
            <a:off x="1588" y="3321843"/>
            <a:ext cx="9169400" cy="849313"/>
          </a:xfrm>
          <a:prstGeom prst="rect">
            <a:avLst/>
          </a:prstGeom>
          <a:noFill/>
          <a:ln w="9525">
            <a:noFill/>
            <a:miter lim="800000"/>
            <a:headEnd/>
            <a:tailEnd/>
          </a:ln>
        </p:spPr>
        <p:txBody>
          <a:bodyPr/>
          <a:lstStyle/>
          <a:p>
            <a:pPr>
              <a:defRPr/>
            </a:pPr>
            <a:endParaRPr lang="en-US"/>
          </a:p>
        </p:txBody>
      </p:sp>
      <p:sp>
        <p:nvSpPr>
          <p:cNvPr id="44" name="Rectangle 84"/>
          <p:cNvSpPr>
            <a:spLocks noChangeArrowheads="1"/>
          </p:cNvSpPr>
          <p:nvPr/>
        </p:nvSpPr>
        <p:spPr bwMode="auto">
          <a:xfrm>
            <a:off x="1588" y="3626643"/>
            <a:ext cx="9167813" cy="544513"/>
          </a:xfrm>
          <a:prstGeom prst="rect">
            <a:avLst/>
          </a:prstGeom>
          <a:noFill/>
          <a:ln w="9525">
            <a:noFill/>
            <a:miter lim="800000"/>
            <a:headEnd/>
            <a:tailEnd/>
          </a:ln>
        </p:spPr>
        <p:txBody>
          <a:bodyPr/>
          <a:lstStyle/>
          <a:p>
            <a:pPr>
              <a:defRPr/>
            </a:pPr>
            <a:endParaRPr lang="en-US"/>
          </a:p>
        </p:txBody>
      </p:sp>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80" r:id="rId6"/>
    <p:sldLayoutId id="2147483679" r:id="rId7"/>
    <p:sldLayoutId id="2147483661" r:id="rId8"/>
    <p:sldLayoutId id="2147483663" r:id="rId9"/>
    <p:sldLayoutId id="2147483664" r:id="rId10"/>
    <p:sldLayoutId id="2147483667" r:id="rId11"/>
    <p:sldLayoutId id="2147483665" r:id="rId12"/>
    <p:sldLayoutId id="2147483682" r:id="rId13"/>
    <p:sldLayoutId id="2147483681" r:id="rId14"/>
    <p:sldLayoutId id="2147483683" r:id="rId15"/>
  </p:sldLayoutIdLst>
  <p:timing>
    <p:tnLst>
      <p:par>
        <p:cTn xmlns:p14="http://schemas.microsoft.com/office/powerpoint/2010/main" id="1" dur="indefinite" restart="never" nodeType="tmRoot"/>
      </p:par>
    </p:tnLst>
  </p:timing>
  <p:hf sldNum="0" hdr="0" dt="0"/>
  <p:txStyles>
    <p:titleStyle>
      <a:lvl1pPr algn="l" defTabSz="914400" rtl="0" eaLnBrk="1" latinLnBrk="0" hangingPunct="1">
        <a:spcBef>
          <a:spcPct val="0"/>
        </a:spcBef>
        <a:buNone/>
        <a:defRPr sz="3600" b="1" kern="1200">
          <a:solidFill>
            <a:schemeClr val="accent2"/>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432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emf"/><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2.bin"/><Relationship Id="rId5" Type="http://schemas.openxmlformats.org/officeDocument/2006/relationships/image" Target="../media/image12.wmf"/><Relationship Id="rId1" Type="http://schemas.openxmlformats.org/officeDocument/2006/relationships/vmlDrawing" Target="../drawings/vmlDrawing2.vml"/><Relationship Id="rId2"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23528" y="6165304"/>
            <a:ext cx="5364088" cy="576064"/>
          </a:xfrm>
        </p:spPr>
        <p:txBody>
          <a:bodyPr>
            <a:normAutofit fontScale="92500" lnSpcReduction="20000"/>
          </a:bodyPr>
          <a:lstStyle/>
          <a:p>
            <a:r>
              <a:rPr lang="en-US" sz="2400" dirty="0" smtClean="0"/>
              <a:t>Vanessa Haverd, Ben Smith, Lars Nieradzik, </a:t>
            </a:r>
          </a:p>
          <a:p>
            <a:r>
              <a:rPr lang="en-US" sz="2400" dirty="0" smtClean="0"/>
              <a:t>Peter Briggs, Cathy </a:t>
            </a:r>
            <a:r>
              <a:rPr lang="en-US" sz="2400" dirty="0" err="1" smtClean="0"/>
              <a:t>Trudinger</a:t>
            </a:r>
            <a:r>
              <a:rPr lang="en-US" sz="2400" dirty="0" smtClean="0"/>
              <a:t>, Pep </a:t>
            </a:r>
            <a:r>
              <a:rPr lang="en-US" sz="2400" dirty="0" err="1" smtClean="0"/>
              <a:t>Canadell</a:t>
            </a:r>
            <a:endParaRPr lang="en-AU" dirty="0"/>
          </a:p>
        </p:txBody>
      </p:sp>
      <p:sp>
        <p:nvSpPr>
          <p:cNvPr id="13" name="Text Placeholder 12"/>
          <p:cNvSpPr>
            <a:spLocks noGrp="1"/>
          </p:cNvSpPr>
          <p:nvPr>
            <p:ph type="body" sz="quarter" idx="17"/>
          </p:nvPr>
        </p:nvSpPr>
        <p:spPr/>
        <p:txBody>
          <a:bodyPr/>
          <a:lstStyle/>
          <a:p>
            <a:r>
              <a:rPr lang="en-AU" dirty="0" smtClean="0"/>
              <a:t>CSIRO Oceans and atmosphere</a:t>
            </a:r>
          </a:p>
        </p:txBody>
      </p:sp>
      <p:sp>
        <p:nvSpPr>
          <p:cNvPr id="17" name="Footer Placeholder 2"/>
          <p:cNvSpPr txBox="1">
            <a:spLocks/>
          </p:cNvSpPr>
          <p:nvPr/>
        </p:nvSpPr>
        <p:spPr bwMode="auto">
          <a:xfrm>
            <a:off x="361950" y="4962901"/>
            <a:ext cx="8042275" cy="252413"/>
          </a:xfrm>
          <a:prstGeom prst="rect">
            <a:avLst/>
          </a:prstGeom>
          <a:noFill/>
          <a:ln w="9525">
            <a:noFill/>
            <a:miter lim="800000"/>
            <a:headEnd/>
            <a:tailEnd/>
          </a:ln>
        </p:spPr>
        <p:txBody>
          <a:bodyPr lIns="0" tIns="0" rIns="0" bIns="0"/>
          <a:lstStyle/>
          <a:p>
            <a:endParaRPr lang="en-US" sz="1600" dirty="0">
              <a:solidFill>
                <a:schemeClr val="bg1"/>
              </a:solidFill>
              <a:latin typeface="Calibri" pitchFamily="34" charset="0"/>
            </a:endParaRPr>
          </a:p>
        </p:txBody>
      </p:sp>
      <p:pic>
        <p:nvPicPr>
          <p:cNvPr id="29697" name="Picture 1"/>
          <p:cNvPicPr>
            <a:picLocks noChangeAspect="1" noChangeArrowheads="1"/>
          </p:cNvPicPr>
          <p:nvPr/>
        </p:nvPicPr>
        <p:blipFill>
          <a:blip r:embed="rId2" cstate="print"/>
          <a:srcRect/>
          <a:stretch>
            <a:fillRect/>
          </a:stretch>
        </p:blipFill>
        <p:spPr bwMode="auto">
          <a:xfrm>
            <a:off x="3059832" y="2348880"/>
            <a:ext cx="3096344" cy="2952328"/>
          </a:xfrm>
          <a:prstGeom prst="rect">
            <a:avLst/>
          </a:prstGeom>
          <a:noFill/>
          <a:ln w="9525">
            <a:noFill/>
            <a:miter lim="800000"/>
            <a:headEnd/>
            <a:tailEnd/>
          </a:ln>
        </p:spPr>
      </p:pic>
      <p:pic>
        <p:nvPicPr>
          <p:cNvPr id="29699" name="Picture 3" descr="http://upload.wikimedia.org/wikipedia/commons/thumb/6/60/CSIRO_ScienceImage_219_Fertile_Clumps_of_Scrub_in_Savannas.jpg/1024px-CSIRO_ScienceImage_219_Fertile_Clumps_of_Scrub_in_Savannas.jpg"/>
          <p:cNvPicPr>
            <a:picLocks noChangeAspect="1" noChangeArrowheads="1"/>
          </p:cNvPicPr>
          <p:nvPr/>
        </p:nvPicPr>
        <p:blipFill>
          <a:blip r:embed="rId3" cstate="print"/>
          <a:srcRect r="33887"/>
          <a:stretch>
            <a:fillRect/>
          </a:stretch>
        </p:blipFill>
        <p:spPr bwMode="auto">
          <a:xfrm>
            <a:off x="0" y="2348880"/>
            <a:ext cx="3131840" cy="2952328"/>
          </a:xfrm>
          <a:prstGeom prst="rect">
            <a:avLst/>
          </a:prstGeom>
          <a:noFill/>
        </p:spPr>
      </p:pic>
      <p:pic>
        <p:nvPicPr>
          <p:cNvPr id="29703" name="Picture 7" descr="http://freebigpictures.com/wp-content/uploads/2009/09/forest-light.jpg"/>
          <p:cNvPicPr>
            <a:picLocks noChangeAspect="1" noChangeArrowheads="1"/>
          </p:cNvPicPr>
          <p:nvPr/>
        </p:nvPicPr>
        <p:blipFill>
          <a:blip r:embed="rId4" cstate="print"/>
          <a:srcRect l="2049" r="30213"/>
          <a:stretch>
            <a:fillRect/>
          </a:stretch>
        </p:blipFill>
        <p:spPr bwMode="auto">
          <a:xfrm>
            <a:off x="6156176" y="2348880"/>
            <a:ext cx="2987824" cy="2952328"/>
          </a:xfrm>
          <a:prstGeom prst="rect">
            <a:avLst/>
          </a:prstGeom>
          <a:noFill/>
        </p:spPr>
      </p:pic>
      <p:sp>
        <p:nvSpPr>
          <p:cNvPr id="12" name="Title 11"/>
          <p:cNvSpPr>
            <a:spLocks noGrp="1"/>
          </p:cNvSpPr>
          <p:nvPr>
            <p:ph type="ctrTitle"/>
          </p:nvPr>
        </p:nvSpPr>
        <p:spPr>
          <a:xfrm>
            <a:off x="251520" y="583521"/>
            <a:ext cx="8467494" cy="1477328"/>
          </a:xfrm>
        </p:spPr>
        <p:txBody>
          <a:bodyPr>
            <a:spAutoFit/>
          </a:bodyPr>
          <a:lstStyle/>
          <a:p>
            <a:r>
              <a:rPr lang="en-US" sz="3200" dirty="0"/>
              <a:t>Discriminating secondary versus primary forest components of land use change fluxes using POP: a solution for </a:t>
            </a:r>
            <a:r>
              <a:rPr lang="en-US" sz="3200" dirty="0" smtClean="0"/>
              <a:t>Earth System models</a:t>
            </a:r>
            <a:endParaRPr lang="en-AU" sz="2800" dirty="0">
              <a:solidFill>
                <a:schemeClr val="accent3">
                  <a:lumMod val="40000"/>
                  <a:lumOff val="60000"/>
                </a:schemeClr>
              </a:solidFill>
            </a:endParaRPr>
          </a:p>
        </p:txBody>
      </p:sp>
    </p:spTree>
    <p:extLst>
      <p:ext uri="{BB962C8B-B14F-4D97-AF65-F5344CB8AC3E}">
        <p14:creationId xmlns:p14="http://schemas.microsoft.com/office/powerpoint/2010/main" val="10837287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smtClean="0"/>
              <a:t>POP-LUC, GCP- LUC4C Workshop, Paris 2016</a:t>
            </a:r>
            <a:endParaRPr lang="en-AU" dirty="0"/>
          </a:p>
        </p:txBody>
      </p:sp>
      <p:pic>
        <p:nvPicPr>
          <p:cNvPr id="4" name="Picture 3"/>
          <p:cNvPicPr>
            <a:picLocks noChangeAspect="1"/>
          </p:cNvPicPr>
          <p:nvPr/>
        </p:nvPicPr>
        <p:blipFill>
          <a:blip r:embed="rId2"/>
          <a:stretch>
            <a:fillRect/>
          </a:stretch>
        </p:blipFill>
        <p:spPr>
          <a:xfrm>
            <a:off x="25400" y="0"/>
            <a:ext cx="9083704" cy="6858000"/>
          </a:xfrm>
          <a:prstGeom prst="rect">
            <a:avLst/>
          </a:prstGeom>
        </p:spPr>
      </p:pic>
      <p:sp>
        <p:nvSpPr>
          <p:cNvPr id="5" name="TextBox 4"/>
          <p:cNvSpPr txBox="1"/>
          <p:nvPr/>
        </p:nvSpPr>
        <p:spPr>
          <a:xfrm>
            <a:off x="6096758" y="3284984"/>
            <a:ext cx="3035582" cy="369332"/>
          </a:xfrm>
          <a:prstGeom prst="rect">
            <a:avLst/>
          </a:prstGeom>
          <a:noFill/>
        </p:spPr>
        <p:txBody>
          <a:bodyPr wrap="none" rtlCol="0">
            <a:spAutoFit/>
          </a:bodyPr>
          <a:lstStyle/>
          <a:p>
            <a:r>
              <a:rPr lang="en-US" dirty="0" smtClean="0"/>
              <a:t>Saatchi et al., 2011, PNAS, 108</a:t>
            </a:r>
            <a:endParaRPr lang="en-US" dirty="0"/>
          </a:p>
        </p:txBody>
      </p:sp>
    </p:spTree>
    <p:extLst>
      <p:ext uri="{BB962C8B-B14F-4D97-AF65-F5344CB8AC3E}">
        <p14:creationId xmlns:p14="http://schemas.microsoft.com/office/powerpoint/2010/main" val="1469365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smtClean="0"/>
              <a:t>POP-LUC, GCP- LUC4C Workshop, Paris 2016</a:t>
            </a:r>
            <a:endParaRPr lang="en-AU" dirty="0"/>
          </a:p>
        </p:txBody>
      </p:sp>
      <p:pic>
        <p:nvPicPr>
          <p:cNvPr id="3" name="Picture 2" descr="map_biomass_tCh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667" y="116632"/>
            <a:ext cx="7776865" cy="5832648"/>
          </a:xfrm>
          <a:prstGeom prst="rect">
            <a:avLst/>
          </a:prstGeom>
        </p:spPr>
      </p:pic>
      <p:sp>
        <p:nvSpPr>
          <p:cNvPr id="4" name="TextBox 3"/>
          <p:cNvSpPr txBox="1"/>
          <p:nvPr/>
        </p:nvSpPr>
        <p:spPr>
          <a:xfrm>
            <a:off x="827584" y="476672"/>
            <a:ext cx="2787943" cy="369332"/>
          </a:xfrm>
          <a:prstGeom prst="rect">
            <a:avLst/>
          </a:prstGeom>
          <a:noFill/>
        </p:spPr>
        <p:txBody>
          <a:bodyPr wrap="none" rtlCol="0">
            <a:spAutoFit/>
          </a:bodyPr>
          <a:lstStyle/>
          <a:p>
            <a:r>
              <a:rPr lang="en-US" dirty="0" smtClean="0"/>
              <a:t>Global Biomass: CABLE-POP</a:t>
            </a:r>
            <a:endParaRPr lang="en-US" dirty="0"/>
          </a:p>
        </p:txBody>
      </p:sp>
      <p:sp>
        <p:nvSpPr>
          <p:cNvPr id="5" name="TextBox 4"/>
          <p:cNvSpPr txBox="1"/>
          <p:nvPr/>
        </p:nvSpPr>
        <p:spPr>
          <a:xfrm>
            <a:off x="6767284" y="899081"/>
            <a:ext cx="794208" cy="369332"/>
          </a:xfrm>
          <a:prstGeom prst="rect">
            <a:avLst/>
          </a:prstGeom>
          <a:noFill/>
        </p:spPr>
        <p:txBody>
          <a:bodyPr wrap="none" rtlCol="0">
            <a:spAutoFit/>
          </a:bodyPr>
          <a:lstStyle/>
          <a:p>
            <a:r>
              <a:rPr lang="en-US" dirty="0" err="1"/>
              <a:t>t</a:t>
            </a:r>
            <a:r>
              <a:rPr lang="en-US" dirty="0" err="1" smtClean="0"/>
              <a:t>C</a:t>
            </a:r>
            <a:r>
              <a:rPr lang="en-US" dirty="0" smtClean="0"/>
              <a:t> ha</a:t>
            </a:r>
            <a:r>
              <a:rPr lang="en-US" baseline="30000" dirty="0" smtClean="0"/>
              <a:t>-1</a:t>
            </a:r>
            <a:endParaRPr lang="en-US" baseline="30000" dirty="0"/>
          </a:p>
        </p:txBody>
      </p:sp>
    </p:spTree>
    <p:extLst>
      <p:ext uri="{BB962C8B-B14F-4D97-AF65-F5344CB8AC3E}">
        <p14:creationId xmlns:p14="http://schemas.microsoft.com/office/powerpoint/2010/main" val="3083704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smtClean="0"/>
              <a:t>POP-LUC, GCP- LUC4C Workshop, Paris 2016</a:t>
            </a:r>
            <a:endParaRPr lang="en-AU" dirty="0"/>
          </a:p>
        </p:txBody>
      </p:sp>
      <p:sp>
        <p:nvSpPr>
          <p:cNvPr id="3" name="TextBox 2"/>
          <p:cNvSpPr txBox="1"/>
          <p:nvPr/>
        </p:nvSpPr>
        <p:spPr>
          <a:xfrm>
            <a:off x="899592" y="404664"/>
            <a:ext cx="7488832" cy="369332"/>
          </a:xfrm>
          <a:prstGeom prst="rect">
            <a:avLst/>
          </a:prstGeom>
          <a:noFill/>
        </p:spPr>
        <p:txBody>
          <a:bodyPr wrap="square" rtlCol="0">
            <a:spAutoFit/>
          </a:bodyPr>
          <a:lstStyle/>
          <a:p>
            <a:r>
              <a:rPr lang="en-US" dirty="0" smtClean="0"/>
              <a:t>Global Biomass: CABLE, CABL-POP and Saatchi benchmark</a:t>
            </a:r>
            <a:endParaRPr lang="en-US" dirty="0"/>
          </a:p>
        </p:txBody>
      </p:sp>
      <p:pic>
        <p:nvPicPr>
          <p:cNvPr id="8" name="Picture 7" descr="biomass_pro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298" y="903398"/>
            <a:ext cx="6163439" cy="4622579"/>
          </a:xfrm>
          <a:prstGeom prst="rect">
            <a:avLst/>
          </a:prstGeom>
        </p:spPr>
      </p:pic>
    </p:spTree>
    <p:extLst>
      <p:ext uri="{BB962C8B-B14F-4D97-AF65-F5344CB8AC3E}">
        <p14:creationId xmlns:p14="http://schemas.microsoft.com/office/powerpoint/2010/main" val="3263718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6" y="274639"/>
            <a:ext cx="8605712" cy="633412"/>
          </a:xfrm>
        </p:spPr>
        <p:txBody>
          <a:bodyPr>
            <a:noAutofit/>
          </a:bodyPr>
          <a:lstStyle/>
          <a:p>
            <a:pPr algn="ctr"/>
            <a:r>
              <a:rPr lang="en-US" sz="2000" dirty="0" smtClean="0"/>
              <a:t>Example: Land Use Change in Poland (52.75N, 23.75E)  </a:t>
            </a:r>
            <a:br>
              <a:rPr lang="en-US" sz="2000" dirty="0" smtClean="0"/>
            </a:br>
            <a:r>
              <a:rPr lang="en-US" sz="2000" dirty="0" smtClean="0"/>
              <a:t>(LUH2 land use transition data)</a:t>
            </a:r>
            <a:endParaRPr lang="en-US" sz="2000" dirty="0"/>
          </a:p>
        </p:txBody>
      </p:sp>
      <p:sp>
        <p:nvSpPr>
          <p:cNvPr id="3" name="Footer Placeholder 2"/>
          <p:cNvSpPr>
            <a:spLocks noGrp="1"/>
          </p:cNvSpPr>
          <p:nvPr>
            <p:ph type="ftr" sz="quarter" idx="11"/>
          </p:nvPr>
        </p:nvSpPr>
        <p:spPr/>
        <p:txBody>
          <a:bodyPr/>
          <a:lstStyle/>
          <a:p>
            <a:r>
              <a:rPr lang="en-AU" smtClean="0"/>
              <a:t>POP-LUC, GCP- LUC4C Workshop, Paris 2016</a:t>
            </a:r>
            <a:endParaRPr lang="en-AU"/>
          </a:p>
        </p:txBody>
      </p:sp>
      <p:grpSp>
        <p:nvGrpSpPr>
          <p:cNvPr id="19" name="Group 18"/>
          <p:cNvGrpSpPr/>
          <p:nvPr/>
        </p:nvGrpSpPr>
        <p:grpSpPr>
          <a:xfrm>
            <a:off x="-36512" y="1353258"/>
            <a:ext cx="9018929" cy="4091966"/>
            <a:chOff x="-36512" y="1353258"/>
            <a:chExt cx="9018929" cy="4091966"/>
          </a:xfrm>
        </p:grpSpPr>
        <p:pic>
          <p:nvPicPr>
            <p:cNvPr id="4" name="Picture 3" descr="poland.png"/>
            <p:cNvPicPr>
              <a:picLocks noChangeAspect="1"/>
            </p:cNvPicPr>
            <p:nvPr/>
          </p:nvPicPr>
          <p:blipFill rotWithShape="1">
            <a:blip r:embed="rId3">
              <a:extLst>
                <a:ext uri="{28A0092B-C50C-407E-A947-70E740481C1C}">
                  <a14:useLocalDpi xmlns:a14="http://schemas.microsoft.com/office/drawing/2010/main" val="0"/>
                </a:ext>
              </a:extLst>
            </a:blip>
            <a:srcRect l="8086" r="6152" b="49788"/>
            <a:stretch/>
          </p:blipFill>
          <p:spPr>
            <a:xfrm>
              <a:off x="105442" y="1353258"/>
              <a:ext cx="8876975" cy="3947950"/>
            </a:xfrm>
            <a:prstGeom prst="rect">
              <a:avLst/>
            </a:prstGeom>
          </p:spPr>
        </p:pic>
        <p:sp>
          <p:nvSpPr>
            <p:cNvPr id="9" name="TextBox 8"/>
            <p:cNvSpPr txBox="1"/>
            <p:nvPr/>
          </p:nvSpPr>
          <p:spPr>
            <a:xfrm>
              <a:off x="1979712" y="1412776"/>
              <a:ext cx="601134" cy="369332"/>
            </a:xfrm>
            <a:prstGeom prst="rect">
              <a:avLst/>
            </a:prstGeom>
            <a:noFill/>
          </p:spPr>
          <p:txBody>
            <a:bodyPr wrap="none" rtlCol="0">
              <a:spAutoFit/>
            </a:bodyPr>
            <a:lstStyle/>
            <a:p>
              <a:r>
                <a:rPr lang="en-US" dirty="0" smtClean="0"/>
                <a:t>area</a:t>
              </a:r>
              <a:endParaRPr lang="en-US" dirty="0"/>
            </a:p>
          </p:txBody>
        </p:sp>
        <p:sp>
          <p:nvSpPr>
            <p:cNvPr id="10" name="TextBox 9"/>
            <p:cNvSpPr txBox="1"/>
            <p:nvPr/>
          </p:nvSpPr>
          <p:spPr>
            <a:xfrm>
              <a:off x="6372200" y="1466318"/>
              <a:ext cx="956174" cy="406265"/>
            </a:xfrm>
            <a:prstGeom prst="rect">
              <a:avLst/>
            </a:prstGeom>
            <a:noFill/>
          </p:spPr>
          <p:txBody>
            <a:bodyPr wrap="none" rtlCol="0">
              <a:spAutoFit/>
            </a:bodyPr>
            <a:lstStyle/>
            <a:p>
              <a:r>
                <a:rPr lang="en-US" dirty="0" smtClean="0"/>
                <a:t>biomass</a:t>
              </a:r>
              <a:endParaRPr lang="en-US" dirty="0"/>
            </a:p>
          </p:txBody>
        </p:sp>
        <p:sp>
          <p:nvSpPr>
            <p:cNvPr id="15" name="Rectangle 14"/>
            <p:cNvSpPr/>
            <p:nvPr/>
          </p:nvSpPr>
          <p:spPr>
            <a:xfrm>
              <a:off x="4356100" y="1700808"/>
              <a:ext cx="575940" cy="1513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427590" y="4505223"/>
              <a:ext cx="432713" cy="9400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6512" y="1853208"/>
              <a:ext cx="325104" cy="1513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9930" y="3283272"/>
              <a:ext cx="357614" cy="1513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rot="16200000">
            <a:off x="3568534" y="3352346"/>
            <a:ext cx="2088232" cy="369332"/>
          </a:xfrm>
          <a:prstGeom prst="rect">
            <a:avLst/>
          </a:prstGeom>
          <a:noFill/>
        </p:spPr>
        <p:txBody>
          <a:bodyPr wrap="square" rtlCol="0">
            <a:spAutoFit/>
          </a:bodyPr>
          <a:lstStyle/>
          <a:p>
            <a:r>
              <a:rPr lang="en-US" dirty="0" smtClean="0"/>
              <a:t>Biomass [kg C m</a:t>
            </a:r>
            <a:r>
              <a:rPr lang="en-US" baseline="30000" dirty="0" smtClean="0"/>
              <a:t>-2</a:t>
            </a:r>
            <a:r>
              <a:rPr lang="en-US" dirty="0" smtClean="0"/>
              <a:t>]                       </a:t>
            </a:r>
            <a:endParaRPr lang="en-US" dirty="0"/>
          </a:p>
        </p:txBody>
      </p:sp>
      <p:sp>
        <p:nvSpPr>
          <p:cNvPr id="22" name="TextBox 21"/>
          <p:cNvSpPr txBox="1"/>
          <p:nvPr/>
        </p:nvSpPr>
        <p:spPr>
          <a:xfrm rot="16200000">
            <a:off x="-905254" y="2848291"/>
            <a:ext cx="2088232" cy="369332"/>
          </a:xfrm>
          <a:prstGeom prst="rect">
            <a:avLst/>
          </a:prstGeom>
          <a:noFill/>
        </p:spPr>
        <p:txBody>
          <a:bodyPr wrap="square" rtlCol="0">
            <a:spAutoFit/>
          </a:bodyPr>
          <a:lstStyle/>
          <a:p>
            <a:r>
              <a:rPr lang="en-US" dirty="0" smtClean="0"/>
              <a:t>Area Fraction                      </a:t>
            </a:r>
            <a:endParaRPr lang="en-US" dirty="0"/>
          </a:p>
        </p:txBody>
      </p:sp>
      <p:cxnSp>
        <p:nvCxnSpPr>
          <p:cNvPr id="25" name="Straight Connector 24"/>
          <p:cNvCxnSpPr/>
          <p:nvPr/>
        </p:nvCxnSpPr>
        <p:spPr>
          <a:xfrm>
            <a:off x="6156176" y="1972553"/>
            <a:ext cx="0" cy="11144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91680" y="1988840"/>
            <a:ext cx="0" cy="11144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699792" y="3933056"/>
            <a:ext cx="652643" cy="369332"/>
          </a:xfrm>
          <a:prstGeom prst="rect">
            <a:avLst/>
          </a:prstGeom>
          <a:noFill/>
        </p:spPr>
        <p:txBody>
          <a:bodyPr wrap="none" rtlCol="0">
            <a:spAutoFit/>
          </a:bodyPr>
          <a:lstStyle/>
          <a:p>
            <a:r>
              <a:rPr lang="en-US" dirty="0" smtClean="0"/>
              <a:t>1200</a:t>
            </a:r>
            <a:endParaRPr lang="en-US" dirty="0"/>
          </a:p>
        </p:txBody>
      </p:sp>
      <p:sp>
        <p:nvSpPr>
          <p:cNvPr id="28" name="TextBox 27"/>
          <p:cNvSpPr txBox="1"/>
          <p:nvPr/>
        </p:nvSpPr>
        <p:spPr>
          <a:xfrm>
            <a:off x="7807789" y="3861048"/>
            <a:ext cx="652643" cy="369332"/>
          </a:xfrm>
          <a:prstGeom prst="rect">
            <a:avLst/>
          </a:prstGeom>
          <a:noFill/>
        </p:spPr>
        <p:txBody>
          <a:bodyPr wrap="none" rtlCol="0">
            <a:spAutoFit/>
          </a:bodyPr>
          <a:lstStyle/>
          <a:p>
            <a:r>
              <a:rPr lang="en-US" dirty="0" smtClean="0"/>
              <a:t>1200</a:t>
            </a:r>
            <a:endParaRPr lang="en-US" dirty="0"/>
          </a:p>
        </p:txBody>
      </p:sp>
    </p:spTree>
    <p:extLst>
      <p:ext uri="{BB962C8B-B14F-4D97-AF65-F5344CB8AC3E}">
        <p14:creationId xmlns:p14="http://schemas.microsoft.com/office/powerpoint/2010/main" val="8810215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6" y="274639"/>
            <a:ext cx="8605712" cy="633412"/>
          </a:xfrm>
        </p:spPr>
        <p:txBody>
          <a:bodyPr>
            <a:noAutofit/>
          </a:bodyPr>
          <a:lstStyle/>
          <a:p>
            <a:pPr algn="ctr"/>
            <a:r>
              <a:rPr lang="en-US" sz="2000" dirty="0" smtClean="0"/>
              <a:t>Example: Land Use Change in Poland (52.75N, 23.75E)  </a:t>
            </a:r>
            <a:br>
              <a:rPr lang="en-US" sz="2000" dirty="0" smtClean="0"/>
            </a:br>
            <a:r>
              <a:rPr lang="en-US" sz="2000" dirty="0" smtClean="0"/>
              <a:t>(LUH2 land use transition data)</a:t>
            </a:r>
            <a:endParaRPr lang="en-US" sz="2000" dirty="0"/>
          </a:p>
        </p:txBody>
      </p:sp>
      <p:sp>
        <p:nvSpPr>
          <p:cNvPr id="3" name="Footer Placeholder 2"/>
          <p:cNvSpPr>
            <a:spLocks noGrp="1"/>
          </p:cNvSpPr>
          <p:nvPr>
            <p:ph type="ftr" sz="quarter" idx="11"/>
          </p:nvPr>
        </p:nvSpPr>
        <p:spPr/>
        <p:txBody>
          <a:bodyPr/>
          <a:lstStyle/>
          <a:p>
            <a:r>
              <a:rPr lang="en-AU" smtClean="0"/>
              <a:t>POP-LUC, GCP- LUC4C Workshop, Paris 2016</a:t>
            </a:r>
            <a:endParaRPr lang="en-AU"/>
          </a:p>
        </p:txBody>
      </p:sp>
      <p:grpSp>
        <p:nvGrpSpPr>
          <p:cNvPr id="19" name="Group 18"/>
          <p:cNvGrpSpPr/>
          <p:nvPr/>
        </p:nvGrpSpPr>
        <p:grpSpPr>
          <a:xfrm>
            <a:off x="-36512" y="1353258"/>
            <a:ext cx="9018929" cy="4091966"/>
            <a:chOff x="-36512" y="1353258"/>
            <a:chExt cx="9018929" cy="4091966"/>
          </a:xfrm>
        </p:grpSpPr>
        <p:pic>
          <p:nvPicPr>
            <p:cNvPr id="4" name="Picture 3" descr="poland.png"/>
            <p:cNvPicPr>
              <a:picLocks noChangeAspect="1"/>
            </p:cNvPicPr>
            <p:nvPr/>
          </p:nvPicPr>
          <p:blipFill rotWithShape="1">
            <a:blip r:embed="rId3">
              <a:extLst>
                <a:ext uri="{28A0092B-C50C-407E-A947-70E740481C1C}">
                  <a14:useLocalDpi xmlns:a14="http://schemas.microsoft.com/office/drawing/2010/main" val="0"/>
                </a:ext>
              </a:extLst>
            </a:blip>
            <a:srcRect l="8086" r="6152" b="49788"/>
            <a:stretch/>
          </p:blipFill>
          <p:spPr>
            <a:xfrm>
              <a:off x="105442" y="1353258"/>
              <a:ext cx="8876975" cy="3947950"/>
            </a:xfrm>
            <a:prstGeom prst="rect">
              <a:avLst/>
            </a:prstGeom>
          </p:spPr>
        </p:pic>
        <p:sp>
          <p:nvSpPr>
            <p:cNvPr id="9" name="TextBox 8"/>
            <p:cNvSpPr txBox="1"/>
            <p:nvPr/>
          </p:nvSpPr>
          <p:spPr>
            <a:xfrm>
              <a:off x="1979712" y="1412776"/>
              <a:ext cx="601134" cy="369332"/>
            </a:xfrm>
            <a:prstGeom prst="rect">
              <a:avLst/>
            </a:prstGeom>
            <a:noFill/>
          </p:spPr>
          <p:txBody>
            <a:bodyPr wrap="none" rtlCol="0">
              <a:spAutoFit/>
            </a:bodyPr>
            <a:lstStyle/>
            <a:p>
              <a:r>
                <a:rPr lang="en-US" dirty="0" smtClean="0"/>
                <a:t>area</a:t>
              </a:r>
              <a:endParaRPr lang="en-US" dirty="0"/>
            </a:p>
          </p:txBody>
        </p:sp>
        <p:sp>
          <p:nvSpPr>
            <p:cNvPr id="10" name="TextBox 9"/>
            <p:cNvSpPr txBox="1"/>
            <p:nvPr/>
          </p:nvSpPr>
          <p:spPr>
            <a:xfrm>
              <a:off x="6372200" y="1466318"/>
              <a:ext cx="956174" cy="406265"/>
            </a:xfrm>
            <a:prstGeom prst="rect">
              <a:avLst/>
            </a:prstGeom>
            <a:noFill/>
          </p:spPr>
          <p:txBody>
            <a:bodyPr wrap="none" rtlCol="0">
              <a:spAutoFit/>
            </a:bodyPr>
            <a:lstStyle/>
            <a:p>
              <a:r>
                <a:rPr lang="en-US" dirty="0" smtClean="0"/>
                <a:t>biomass</a:t>
              </a:r>
              <a:endParaRPr lang="en-US" dirty="0"/>
            </a:p>
          </p:txBody>
        </p:sp>
        <p:sp>
          <p:nvSpPr>
            <p:cNvPr id="15" name="Rectangle 14"/>
            <p:cNvSpPr/>
            <p:nvPr/>
          </p:nvSpPr>
          <p:spPr>
            <a:xfrm>
              <a:off x="4356100" y="1700808"/>
              <a:ext cx="575940" cy="1513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427590" y="4505223"/>
              <a:ext cx="432713" cy="9400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6512" y="1853208"/>
              <a:ext cx="325104" cy="1513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9930" y="3283272"/>
              <a:ext cx="357614" cy="1513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rot="16200000">
            <a:off x="3568534" y="3352346"/>
            <a:ext cx="2088232" cy="369332"/>
          </a:xfrm>
          <a:prstGeom prst="rect">
            <a:avLst/>
          </a:prstGeom>
          <a:noFill/>
        </p:spPr>
        <p:txBody>
          <a:bodyPr wrap="square" rtlCol="0">
            <a:spAutoFit/>
          </a:bodyPr>
          <a:lstStyle/>
          <a:p>
            <a:r>
              <a:rPr lang="en-US" dirty="0" smtClean="0"/>
              <a:t>Biomass [kg C m</a:t>
            </a:r>
            <a:r>
              <a:rPr lang="en-US" baseline="30000" dirty="0" smtClean="0"/>
              <a:t>-2</a:t>
            </a:r>
            <a:r>
              <a:rPr lang="en-US" dirty="0" smtClean="0"/>
              <a:t>]                       </a:t>
            </a:r>
            <a:endParaRPr lang="en-US" dirty="0"/>
          </a:p>
        </p:txBody>
      </p:sp>
      <p:cxnSp>
        <p:nvCxnSpPr>
          <p:cNvPr id="24" name="Straight Connector 23"/>
          <p:cNvCxnSpPr/>
          <p:nvPr/>
        </p:nvCxnSpPr>
        <p:spPr>
          <a:xfrm>
            <a:off x="3995936" y="1954553"/>
            <a:ext cx="0" cy="11144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532440" y="1988840"/>
            <a:ext cx="0" cy="11144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0" name="Picture 19" descr="poland.png"/>
          <p:cNvPicPr>
            <a:picLocks noChangeAspect="1"/>
          </p:cNvPicPr>
          <p:nvPr/>
        </p:nvPicPr>
        <p:blipFill rotWithShape="1">
          <a:blip r:embed="rId3">
            <a:extLst>
              <a:ext uri="{28A0092B-C50C-407E-A947-70E740481C1C}">
                <a14:useLocalDpi xmlns:a14="http://schemas.microsoft.com/office/drawing/2010/main" val="0"/>
              </a:ext>
            </a:extLst>
          </a:blip>
          <a:srcRect l="54069" t="49859" r="6344" b="28151"/>
          <a:stretch/>
        </p:blipFill>
        <p:spPr>
          <a:xfrm>
            <a:off x="4782065" y="3486584"/>
            <a:ext cx="4326439" cy="1825600"/>
          </a:xfrm>
          <a:prstGeom prst="rect">
            <a:avLst/>
          </a:prstGeom>
        </p:spPr>
      </p:pic>
      <p:pic>
        <p:nvPicPr>
          <p:cNvPr id="21" name="Picture 20" descr="poland.png"/>
          <p:cNvPicPr>
            <a:picLocks noChangeAspect="1"/>
          </p:cNvPicPr>
          <p:nvPr/>
        </p:nvPicPr>
        <p:blipFill rotWithShape="1">
          <a:blip r:embed="rId3">
            <a:extLst>
              <a:ext uri="{28A0092B-C50C-407E-A947-70E740481C1C}">
                <a14:useLocalDpi xmlns:a14="http://schemas.microsoft.com/office/drawing/2010/main" val="0"/>
              </a:ext>
            </a:extLst>
          </a:blip>
          <a:srcRect l="9102" t="49859" r="51446" b="28151"/>
          <a:stretch/>
        </p:blipFill>
        <p:spPr>
          <a:xfrm>
            <a:off x="129107" y="3490155"/>
            <a:ext cx="4277275" cy="1811053"/>
          </a:xfrm>
          <a:prstGeom prst="rect">
            <a:avLst/>
          </a:prstGeom>
        </p:spPr>
      </p:pic>
      <p:sp>
        <p:nvSpPr>
          <p:cNvPr id="22" name="TextBox 21"/>
          <p:cNvSpPr txBox="1"/>
          <p:nvPr/>
        </p:nvSpPr>
        <p:spPr>
          <a:xfrm rot="16200000">
            <a:off x="-905254" y="2848291"/>
            <a:ext cx="2088232" cy="369332"/>
          </a:xfrm>
          <a:prstGeom prst="rect">
            <a:avLst/>
          </a:prstGeom>
          <a:noFill/>
        </p:spPr>
        <p:txBody>
          <a:bodyPr wrap="square" rtlCol="0">
            <a:spAutoFit/>
          </a:bodyPr>
          <a:lstStyle/>
          <a:p>
            <a:r>
              <a:rPr lang="en-US" dirty="0" smtClean="0"/>
              <a:t>Area Fraction                      </a:t>
            </a:r>
            <a:endParaRPr lang="en-US" dirty="0"/>
          </a:p>
        </p:txBody>
      </p:sp>
      <p:sp>
        <p:nvSpPr>
          <p:cNvPr id="5" name="TextBox 4"/>
          <p:cNvSpPr txBox="1"/>
          <p:nvPr/>
        </p:nvSpPr>
        <p:spPr>
          <a:xfrm>
            <a:off x="2627784" y="4293096"/>
            <a:ext cx="652643" cy="369332"/>
          </a:xfrm>
          <a:prstGeom prst="rect">
            <a:avLst/>
          </a:prstGeom>
          <a:noFill/>
        </p:spPr>
        <p:txBody>
          <a:bodyPr wrap="none" rtlCol="0">
            <a:spAutoFit/>
          </a:bodyPr>
          <a:lstStyle/>
          <a:p>
            <a:r>
              <a:rPr lang="en-US" dirty="0" smtClean="0"/>
              <a:t>1970</a:t>
            </a:r>
            <a:endParaRPr lang="en-US" dirty="0"/>
          </a:p>
        </p:txBody>
      </p:sp>
      <p:sp>
        <p:nvSpPr>
          <p:cNvPr id="23" name="TextBox 22"/>
          <p:cNvSpPr txBox="1"/>
          <p:nvPr/>
        </p:nvSpPr>
        <p:spPr>
          <a:xfrm>
            <a:off x="7735781" y="4293096"/>
            <a:ext cx="652643" cy="369332"/>
          </a:xfrm>
          <a:prstGeom prst="rect">
            <a:avLst/>
          </a:prstGeom>
          <a:noFill/>
        </p:spPr>
        <p:txBody>
          <a:bodyPr wrap="none" rtlCol="0">
            <a:spAutoFit/>
          </a:bodyPr>
          <a:lstStyle/>
          <a:p>
            <a:r>
              <a:rPr lang="en-US" dirty="0" smtClean="0"/>
              <a:t>1970</a:t>
            </a:r>
            <a:endParaRPr lang="en-US" dirty="0"/>
          </a:p>
        </p:txBody>
      </p:sp>
      <p:sp>
        <p:nvSpPr>
          <p:cNvPr id="6" name="TextBox 5"/>
          <p:cNvSpPr txBox="1"/>
          <p:nvPr/>
        </p:nvSpPr>
        <p:spPr>
          <a:xfrm>
            <a:off x="1187624" y="3717032"/>
            <a:ext cx="318229" cy="369332"/>
          </a:xfrm>
          <a:prstGeom prst="rect">
            <a:avLst/>
          </a:prstGeom>
          <a:noFill/>
        </p:spPr>
        <p:txBody>
          <a:bodyPr wrap="none" rtlCol="0">
            <a:spAutoFit/>
          </a:bodyPr>
          <a:lstStyle/>
          <a:p>
            <a:r>
              <a:rPr lang="en-US" dirty="0" smtClean="0"/>
              <a:t>A</a:t>
            </a:r>
            <a:endParaRPr lang="en-US" dirty="0"/>
          </a:p>
        </p:txBody>
      </p:sp>
      <p:sp>
        <p:nvSpPr>
          <p:cNvPr id="27" name="TextBox 26"/>
          <p:cNvSpPr txBox="1"/>
          <p:nvPr/>
        </p:nvSpPr>
        <p:spPr>
          <a:xfrm>
            <a:off x="611560" y="3707740"/>
            <a:ext cx="312906" cy="369332"/>
          </a:xfrm>
          <a:prstGeom prst="rect">
            <a:avLst/>
          </a:prstGeom>
          <a:noFill/>
        </p:spPr>
        <p:txBody>
          <a:bodyPr wrap="none" rtlCol="0">
            <a:spAutoFit/>
          </a:bodyPr>
          <a:lstStyle/>
          <a:p>
            <a:r>
              <a:rPr lang="en-US" dirty="0"/>
              <a:t>B</a:t>
            </a:r>
          </a:p>
        </p:txBody>
      </p:sp>
      <p:sp>
        <p:nvSpPr>
          <p:cNvPr id="28" name="TextBox 27"/>
          <p:cNvSpPr txBox="1"/>
          <p:nvPr/>
        </p:nvSpPr>
        <p:spPr>
          <a:xfrm>
            <a:off x="5123190" y="3573016"/>
            <a:ext cx="312906" cy="369332"/>
          </a:xfrm>
          <a:prstGeom prst="rect">
            <a:avLst/>
          </a:prstGeom>
          <a:noFill/>
        </p:spPr>
        <p:txBody>
          <a:bodyPr wrap="none" rtlCol="0">
            <a:spAutoFit/>
          </a:bodyPr>
          <a:lstStyle/>
          <a:p>
            <a:r>
              <a:rPr lang="en-US" dirty="0"/>
              <a:t>B</a:t>
            </a:r>
          </a:p>
        </p:txBody>
      </p:sp>
      <p:sp>
        <p:nvSpPr>
          <p:cNvPr id="29" name="TextBox 28"/>
          <p:cNvSpPr txBox="1"/>
          <p:nvPr/>
        </p:nvSpPr>
        <p:spPr>
          <a:xfrm>
            <a:off x="3755038" y="1907540"/>
            <a:ext cx="312906" cy="369332"/>
          </a:xfrm>
          <a:prstGeom prst="rect">
            <a:avLst/>
          </a:prstGeom>
          <a:noFill/>
        </p:spPr>
        <p:txBody>
          <a:bodyPr wrap="none" rtlCol="0">
            <a:spAutoFit/>
          </a:bodyPr>
          <a:lstStyle/>
          <a:p>
            <a:r>
              <a:rPr lang="en-US" dirty="0"/>
              <a:t>B</a:t>
            </a:r>
          </a:p>
        </p:txBody>
      </p:sp>
      <p:sp>
        <p:nvSpPr>
          <p:cNvPr id="32" name="TextBox 31"/>
          <p:cNvSpPr txBox="1"/>
          <p:nvPr/>
        </p:nvSpPr>
        <p:spPr>
          <a:xfrm>
            <a:off x="3563888" y="1628800"/>
            <a:ext cx="318229" cy="369332"/>
          </a:xfrm>
          <a:prstGeom prst="rect">
            <a:avLst/>
          </a:prstGeom>
          <a:noFill/>
        </p:spPr>
        <p:txBody>
          <a:bodyPr wrap="none" rtlCol="0">
            <a:spAutoFit/>
          </a:bodyPr>
          <a:lstStyle/>
          <a:p>
            <a:r>
              <a:rPr lang="en-US" dirty="0" smtClean="0"/>
              <a:t>A</a:t>
            </a:r>
            <a:endParaRPr lang="en-US" dirty="0"/>
          </a:p>
        </p:txBody>
      </p:sp>
      <p:sp>
        <p:nvSpPr>
          <p:cNvPr id="33" name="TextBox 32"/>
          <p:cNvSpPr txBox="1"/>
          <p:nvPr/>
        </p:nvSpPr>
        <p:spPr>
          <a:xfrm>
            <a:off x="5765939" y="3573016"/>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8142203" y="2699628"/>
            <a:ext cx="318229" cy="369332"/>
          </a:xfrm>
          <a:prstGeom prst="rect">
            <a:avLst/>
          </a:prstGeom>
          <a:noFill/>
        </p:spPr>
        <p:txBody>
          <a:bodyPr wrap="none" rtlCol="0">
            <a:spAutoFit/>
          </a:bodyPr>
          <a:lstStyle/>
          <a:p>
            <a:r>
              <a:rPr lang="en-US" dirty="0" smtClean="0"/>
              <a:t>A</a:t>
            </a:r>
            <a:endParaRPr lang="en-US" dirty="0"/>
          </a:p>
        </p:txBody>
      </p:sp>
      <p:sp>
        <p:nvSpPr>
          <p:cNvPr id="35" name="TextBox 34"/>
          <p:cNvSpPr txBox="1"/>
          <p:nvPr/>
        </p:nvSpPr>
        <p:spPr>
          <a:xfrm>
            <a:off x="8244408" y="2483604"/>
            <a:ext cx="312906"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13541980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6512" y="1353258"/>
            <a:ext cx="9018929" cy="4091966"/>
            <a:chOff x="-36512" y="1353258"/>
            <a:chExt cx="9018929" cy="4091966"/>
          </a:xfrm>
        </p:grpSpPr>
        <p:pic>
          <p:nvPicPr>
            <p:cNvPr id="4" name="Picture 3" descr="poland.png"/>
            <p:cNvPicPr>
              <a:picLocks noChangeAspect="1"/>
            </p:cNvPicPr>
            <p:nvPr/>
          </p:nvPicPr>
          <p:blipFill rotWithShape="1">
            <a:blip r:embed="rId3">
              <a:extLst>
                <a:ext uri="{28A0092B-C50C-407E-A947-70E740481C1C}">
                  <a14:useLocalDpi xmlns:a14="http://schemas.microsoft.com/office/drawing/2010/main" val="0"/>
                </a:ext>
              </a:extLst>
            </a:blip>
            <a:srcRect l="8086" r="6152" b="49788"/>
            <a:stretch/>
          </p:blipFill>
          <p:spPr>
            <a:xfrm>
              <a:off x="105442" y="1353258"/>
              <a:ext cx="8876975" cy="3947950"/>
            </a:xfrm>
            <a:prstGeom prst="rect">
              <a:avLst/>
            </a:prstGeom>
          </p:spPr>
        </p:pic>
        <p:sp>
          <p:nvSpPr>
            <p:cNvPr id="9" name="TextBox 8"/>
            <p:cNvSpPr txBox="1"/>
            <p:nvPr/>
          </p:nvSpPr>
          <p:spPr>
            <a:xfrm>
              <a:off x="1979712" y="1412776"/>
              <a:ext cx="601134" cy="369332"/>
            </a:xfrm>
            <a:prstGeom prst="rect">
              <a:avLst/>
            </a:prstGeom>
            <a:noFill/>
          </p:spPr>
          <p:txBody>
            <a:bodyPr wrap="none" rtlCol="0">
              <a:spAutoFit/>
            </a:bodyPr>
            <a:lstStyle/>
            <a:p>
              <a:r>
                <a:rPr lang="en-US" dirty="0" smtClean="0"/>
                <a:t>area</a:t>
              </a:r>
              <a:endParaRPr lang="en-US" dirty="0"/>
            </a:p>
          </p:txBody>
        </p:sp>
        <p:sp>
          <p:nvSpPr>
            <p:cNvPr id="10" name="TextBox 9"/>
            <p:cNvSpPr txBox="1"/>
            <p:nvPr/>
          </p:nvSpPr>
          <p:spPr>
            <a:xfrm>
              <a:off x="6372200" y="1466318"/>
              <a:ext cx="956174" cy="406265"/>
            </a:xfrm>
            <a:prstGeom prst="rect">
              <a:avLst/>
            </a:prstGeom>
            <a:noFill/>
          </p:spPr>
          <p:txBody>
            <a:bodyPr wrap="none" rtlCol="0">
              <a:spAutoFit/>
            </a:bodyPr>
            <a:lstStyle/>
            <a:p>
              <a:r>
                <a:rPr lang="en-US" dirty="0" smtClean="0"/>
                <a:t>biomass</a:t>
              </a:r>
              <a:endParaRPr lang="en-US" dirty="0"/>
            </a:p>
          </p:txBody>
        </p:sp>
        <p:sp>
          <p:nvSpPr>
            <p:cNvPr id="15" name="Rectangle 14"/>
            <p:cNvSpPr/>
            <p:nvPr/>
          </p:nvSpPr>
          <p:spPr>
            <a:xfrm>
              <a:off x="4356100" y="1700808"/>
              <a:ext cx="575940" cy="1513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427590" y="4505223"/>
              <a:ext cx="432713" cy="9400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6512" y="1853208"/>
              <a:ext cx="325104" cy="1513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9930" y="3283272"/>
              <a:ext cx="357614" cy="1513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0" name="Picture 29" descr="poland.png"/>
          <p:cNvPicPr>
            <a:picLocks noChangeAspect="1"/>
          </p:cNvPicPr>
          <p:nvPr/>
        </p:nvPicPr>
        <p:blipFill rotWithShape="1">
          <a:blip r:embed="rId3">
            <a:extLst>
              <a:ext uri="{28A0092B-C50C-407E-A947-70E740481C1C}">
                <a14:useLocalDpi xmlns:a14="http://schemas.microsoft.com/office/drawing/2010/main" val="0"/>
              </a:ext>
            </a:extLst>
          </a:blip>
          <a:srcRect l="9161" t="72271" r="51450" b="5468"/>
          <a:stretch/>
        </p:blipFill>
        <p:spPr>
          <a:xfrm>
            <a:off x="179512" y="3576683"/>
            <a:ext cx="4304809" cy="1848142"/>
          </a:xfrm>
          <a:prstGeom prst="rect">
            <a:avLst/>
          </a:prstGeom>
        </p:spPr>
      </p:pic>
      <p:sp>
        <p:nvSpPr>
          <p:cNvPr id="2" name="Title 1"/>
          <p:cNvSpPr>
            <a:spLocks noGrp="1"/>
          </p:cNvSpPr>
          <p:nvPr>
            <p:ph type="title"/>
          </p:nvPr>
        </p:nvSpPr>
        <p:spPr>
          <a:xfrm>
            <a:off x="358776" y="274639"/>
            <a:ext cx="8605712" cy="633412"/>
          </a:xfrm>
        </p:spPr>
        <p:txBody>
          <a:bodyPr>
            <a:noAutofit/>
          </a:bodyPr>
          <a:lstStyle/>
          <a:p>
            <a:pPr algn="ctr"/>
            <a:r>
              <a:rPr lang="en-US" sz="2000" dirty="0" smtClean="0"/>
              <a:t>Example: Land Use Change in Poland (52.75N, 23.75E)  </a:t>
            </a:r>
            <a:br>
              <a:rPr lang="en-US" sz="2000" dirty="0" smtClean="0"/>
            </a:br>
            <a:r>
              <a:rPr lang="en-US" sz="2000" dirty="0" smtClean="0"/>
              <a:t>(LUH2 land use transition data)</a:t>
            </a:r>
            <a:endParaRPr lang="en-US" sz="2000" dirty="0"/>
          </a:p>
        </p:txBody>
      </p:sp>
      <p:sp>
        <p:nvSpPr>
          <p:cNvPr id="3" name="Footer Placeholder 2"/>
          <p:cNvSpPr>
            <a:spLocks noGrp="1"/>
          </p:cNvSpPr>
          <p:nvPr>
            <p:ph type="ftr" sz="quarter" idx="11"/>
          </p:nvPr>
        </p:nvSpPr>
        <p:spPr/>
        <p:txBody>
          <a:bodyPr/>
          <a:lstStyle/>
          <a:p>
            <a:r>
              <a:rPr lang="en-AU" smtClean="0"/>
              <a:t>POP-LUC, GCP- LUC4C Workshop, Paris 2016</a:t>
            </a:r>
            <a:endParaRPr lang="en-AU"/>
          </a:p>
        </p:txBody>
      </p:sp>
      <p:sp>
        <p:nvSpPr>
          <p:cNvPr id="14" name="TextBox 13"/>
          <p:cNvSpPr txBox="1"/>
          <p:nvPr/>
        </p:nvSpPr>
        <p:spPr>
          <a:xfrm rot="16200000">
            <a:off x="3568534" y="3352346"/>
            <a:ext cx="2088232" cy="369332"/>
          </a:xfrm>
          <a:prstGeom prst="rect">
            <a:avLst/>
          </a:prstGeom>
          <a:noFill/>
        </p:spPr>
        <p:txBody>
          <a:bodyPr wrap="square" rtlCol="0">
            <a:spAutoFit/>
          </a:bodyPr>
          <a:lstStyle/>
          <a:p>
            <a:r>
              <a:rPr lang="en-US" dirty="0" smtClean="0"/>
              <a:t>Biomass [kg C m</a:t>
            </a:r>
            <a:r>
              <a:rPr lang="en-US" baseline="30000" dirty="0" smtClean="0"/>
              <a:t>-2</a:t>
            </a:r>
            <a:r>
              <a:rPr lang="en-US" dirty="0" smtClean="0"/>
              <a:t>]                       </a:t>
            </a:r>
            <a:endParaRPr lang="en-US" dirty="0"/>
          </a:p>
        </p:txBody>
      </p:sp>
      <p:cxnSp>
        <p:nvCxnSpPr>
          <p:cNvPr id="24" name="Straight Connector 23"/>
          <p:cNvCxnSpPr/>
          <p:nvPr/>
        </p:nvCxnSpPr>
        <p:spPr>
          <a:xfrm>
            <a:off x="4067944" y="1954553"/>
            <a:ext cx="0" cy="11144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604448" y="1988840"/>
            <a:ext cx="0" cy="11144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735781" y="4293096"/>
            <a:ext cx="652643" cy="369332"/>
          </a:xfrm>
          <a:prstGeom prst="rect">
            <a:avLst/>
          </a:prstGeom>
          <a:noFill/>
        </p:spPr>
        <p:txBody>
          <a:bodyPr wrap="none" rtlCol="0">
            <a:spAutoFit/>
          </a:bodyPr>
          <a:lstStyle/>
          <a:p>
            <a:r>
              <a:rPr lang="en-US" dirty="0" smtClean="0"/>
              <a:t>2013</a:t>
            </a:r>
            <a:endParaRPr lang="en-US" dirty="0"/>
          </a:p>
        </p:txBody>
      </p:sp>
      <p:sp>
        <p:nvSpPr>
          <p:cNvPr id="6" name="TextBox 5"/>
          <p:cNvSpPr txBox="1"/>
          <p:nvPr/>
        </p:nvSpPr>
        <p:spPr>
          <a:xfrm>
            <a:off x="1763688" y="3923764"/>
            <a:ext cx="318229" cy="369332"/>
          </a:xfrm>
          <a:prstGeom prst="rect">
            <a:avLst/>
          </a:prstGeom>
          <a:noFill/>
        </p:spPr>
        <p:txBody>
          <a:bodyPr wrap="none" rtlCol="0">
            <a:spAutoFit/>
          </a:bodyPr>
          <a:lstStyle/>
          <a:p>
            <a:r>
              <a:rPr lang="en-US" dirty="0" smtClean="0"/>
              <a:t>A</a:t>
            </a:r>
            <a:endParaRPr lang="en-US" dirty="0"/>
          </a:p>
        </p:txBody>
      </p:sp>
      <p:sp>
        <p:nvSpPr>
          <p:cNvPr id="27" name="TextBox 26"/>
          <p:cNvSpPr txBox="1"/>
          <p:nvPr/>
        </p:nvSpPr>
        <p:spPr>
          <a:xfrm>
            <a:off x="946726" y="3707740"/>
            <a:ext cx="312906" cy="369332"/>
          </a:xfrm>
          <a:prstGeom prst="rect">
            <a:avLst/>
          </a:prstGeom>
          <a:noFill/>
        </p:spPr>
        <p:txBody>
          <a:bodyPr wrap="none" rtlCol="0">
            <a:spAutoFit/>
          </a:bodyPr>
          <a:lstStyle/>
          <a:p>
            <a:r>
              <a:rPr lang="en-US" dirty="0"/>
              <a:t>B</a:t>
            </a:r>
          </a:p>
        </p:txBody>
      </p:sp>
      <p:sp>
        <p:nvSpPr>
          <p:cNvPr id="28" name="TextBox 27"/>
          <p:cNvSpPr txBox="1"/>
          <p:nvPr/>
        </p:nvSpPr>
        <p:spPr>
          <a:xfrm>
            <a:off x="5123190" y="3573016"/>
            <a:ext cx="312906" cy="369332"/>
          </a:xfrm>
          <a:prstGeom prst="rect">
            <a:avLst/>
          </a:prstGeom>
          <a:noFill/>
        </p:spPr>
        <p:txBody>
          <a:bodyPr wrap="none" rtlCol="0">
            <a:spAutoFit/>
          </a:bodyPr>
          <a:lstStyle/>
          <a:p>
            <a:r>
              <a:rPr lang="en-US" dirty="0"/>
              <a:t>B</a:t>
            </a:r>
          </a:p>
        </p:txBody>
      </p:sp>
      <p:sp>
        <p:nvSpPr>
          <p:cNvPr id="29" name="TextBox 28"/>
          <p:cNvSpPr txBox="1"/>
          <p:nvPr/>
        </p:nvSpPr>
        <p:spPr>
          <a:xfrm>
            <a:off x="3755038" y="1907540"/>
            <a:ext cx="312906" cy="369332"/>
          </a:xfrm>
          <a:prstGeom prst="rect">
            <a:avLst/>
          </a:prstGeom>
          <a:noFill/>
        </p:spPr>
        <p:txBody>
          <a:bodyPr wrap="none" rtlCol="0">
            <a:spAutoFit/>
          </a:bodyPr>
          <a:lstStyle/>
          <a:p>
            <a:r>
              <a:rPr lang="en-US" dirty="0"/>
              <a:t>B</a:t>
            </a:r>
          </a:p>
        </p:txBody>
      </p:sp>
      <p:sp>
        <p:nvSpPr>
          <p:cNvPr id="32" name="TextBox 31"/>
          <p:cNvSpPr txBox="1"/>
          <p:nvPr/>
        </p:nvSpPr>
        <p:spPr>
          <a:xfrm>
            <a:off x="3563888" y="1628800"/>
            <a:ext cx="318229" cy="369332"/>
          </a:xfrm>
          <a:prstGeom prst="rect">
            <a:avLst/>
          </a:prstGeom>
          <a:noFill/>
        </p:spPr>
        <p:txBody>
          <a:bodyPr wrap="none" rtlCol="0">
            <a:spAutoFit/>
          </a:bodyPr>
          <a:lstStyle/>
          <a:p>
            <a:r>
              <a:rPr lang="en-US" dirty="0" smtClean="0"/>
              <a:t>A</a:t>
            </a:r>
            <a:endParaRPr lang="en-US" dirty="0"/>
          </a:p>
        </p:txBody>
      </p:sp>
      <p:sp>
        <p:nvSpPr>
          <p:cNvPr id="33" name="TextBox 32"/>
          <p:cNvSpPr txBox="1"/>
          <p:nvPr/>
        </p:nvSpPr>
        <p:spPr>
          <a:xfrm>
            <a:off x="5765939" y="3573016"/>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8142203" y="2699628"/>
            <a:ext cx="318229" cy="369332"/>
          </a:xfrm>
          <a:prstGeom prst="rect">
            <a:avLst/>
          </a:prstGeom>
          <a:noFill/>
        </p:spPr>
        <p:txBody>
          <a:bodyPr wrap="none" rtlCol="0">
            <a:spAutoFit/>
          </a:bodyPr>
          <a:lstStyle/>
          <a:p>
            <a:r>
              <a:rPr lang="en-US" dirty="0" smtClean="0"/>
              <a:t>A</a:t>
            </a:r>
            <a:endParaRPr lang="en-US" dirty="0"/>
          </a:p>
        </p:txBody>
      </p:sp>
      <p:pic>
        <p:nvPicPr>
          <p:cNvPr id="31" name="Picture 30" descr="poland.png"/>
          <p:cNvPicPr>
            <a:picLocks noChangeAspect="1"/>
          </p:cNvPicPr>
          <p:nvPr/>
        </p:nvPicPr>
        <p:blipFill rotWithShape="1">
          <a:blip r:embed="rId3">
            <a:extLst>
              <a:ext uri="{28A0092B-C50C-407E-A947-70E740481C1C}">
                <a14:useLocalDpi xmlns:a14="http://schemas.microsoft.com/office/drawing/2010/main" val="0"/>
              </a:ext>
            </a:extLst>
          </a:blip>
          <a:srcRect l="53458" t="72271" r="6699" b="5468"/>
          <a:stretch/>
        </p:blipFill>
        <p:spPr>
          <a:xfrm>
            <a:off x="4807975" y="3561017"/>
            <a:ext cx="4354442" cy="1848142"/>
          </a:xfrm>
          <a:prstGeom prst="rect">
            <a:avLst/>
          </a:prstGeom>
        </p:spPr>
      </p:pic>
      <p:sp>
        <p:nvSpPr>
          <p:cNvPr id="35" name="TextBox 34"/>
          <p:cNvSpPr txBox="1"/>
          <p:nvPr/>
        </p:nvSpPr>
        <p:spPr>
          <a:xfrm>
            <a:off x="8244408" y="2483604"/>
            <a:ext cx="312906" cy="369332"/>
          </a:xfrm>
          <a:prstGeom prst="rect">
            <a:avLst/>
          </a:prstGeom>
          <a:noFill/>
        </p:spPr>
        <p:txBody>
          <a:bodyPr wrap="none" rtlCol="0">
            <a:spAutoFit/>
          </a:bodyPr>
          <a:lstStyle/>
          <a:p>
            <a:r>
              <a:rPr lang="en-US" dirty="0"/>
              <a:t>B</a:t>
            </a:r>
          </a:p>
        </p:txBody>
      </p:sp>
      <p:sp>
        <p:nvSpPr>
          <p:cNvPr id="22" name="TextBox 21"/>
          <p:cNvSpPr txBox="1"/>
          <p:nvPr/>
        </p:nvSpPr>
        <p:spPr>
          <a:xfrm rot="16200000">
            <a:off x="-905254" y="2848291"/>
            <a:ext cx="2088232" cy="369332"/>
          </a:xfrm>
          <a:prstGeom prst="rect">
            <a:avLst/>
          </a:prstGeom>
          <a:noFill/>
        </p:spPr>
        <p:txBody>
          <a:bodyPr wrap="square" rtlCol="0">
            <a:spAutoFit/>
          </a:bodyPr>
          <a:lstStyle/>
          <a:p>
            <a:r>
              <a:rPr lang="en-US" dirty="0" smtClean="0"/>
              <a:t>Area Fraction                      </a:t>
            </a:r>
            <a:endParaRPr lang="en-US" dirty="0"/>
          </a:p>
        </p:txBody>
      </p:sp>
      <p:sp>
        <p:nvSpPr>
          <p:cNvPr id="5" name="TextBox 4"/>
          <p:cNvSpPr txBox="1"/>
          <p:nvPr/>
        </p:nvSpPr>
        <p:spPr>
          <a:xfrm>
            <a:off x="2627784" y="4293096"/>
            <a:ext cx="652643" cy="369332"/>
          </a:xfrm>
          <a:prstGeom prst="rect">
            <a:avLst/>
          </a:prstGeom>
          <a:noFill/>
        </p:spPr>
        <p:txBody>
          <a:bodyPr wrap="none" rtlCol="0">
            <a:spAutoFit/>
          </a:bodyPr>
          <a:lstStyle/>
          <a:p>
            <a:r>
              <a:rPr lang="en-US" dirty="0" smtClean="0"/>
              <a:t>2013</a:t>
            </a:r>
            <a:endParaRPr lang="en-US" dirty="0"/>
          </a:p>
        </p:txBody>
      </p:sp>
      <p:sp>
        <p:nvSpPr>
          <p:cNvPr id="36" name="TextBox 35"/>
          <p:cNvSpPr txBox="1"/>
          <p:nvPr/>
        </p:nvSpPr>
        <p:spPr>
          <a:xfrm>
            <a:off x="6342003" y="3933056"/>
            <a:ext cx="318229"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5771262" y="3491716"/>
            <a:ext cx="312906" cy="369332"/>
          </a:xfrm>
          <a:prstGeom prst="rect">
            <a:avLst/>
          </a:prstGeom>
          <a:noFill/>
        </p:spPr>
        <p:txBody>
          <a:bodyPr wrap="none" rtlCol="0">
            <a:spAutoFit/>
          </a:bodyPr>
          <a:lstStyle/>
          <a:p>
            <a:r>
              <a:rPr lang="en-US" dirty="0"/>
              <a:t>B</a:t>
            </a:r>
          </a:p>
        </p:txBody>
      </p:sp>
      <p:sp>
        <p:nvSpPr>
          <p:cNvPr id="38" name="TextBox 37"/>
          <p:cNvSpPr txBox="1"/>
          <p:nvPr/>
        </p:nvSpPr>
        <p:spPr>
          <a:xfrm>
            <a:off x="7663773" y="4365104"/>
            <a:ext cx="652643" cy="369332"/>
          </a:xfrm>
          <a:prstGeom prst="rect">
            <a:avLst/>
          </a:prstGeom>
          <a:noFill/>
        </p:spPr>
        <p:txBody>
          <a:bodyPr wrap="none" rtlCol="0">
            <a:spAutoFit/>
          </a:bodyPr>
          <a:lstStyle/>
          <a:p>
            <a:r>
              <a:rPr lang="en-US" dirty="0" smtClean="0"/>
              <a:t>2013</a:t>
            </a:r>
            <a:endParaRPr lang="en-US" dirty="0"/>
          </a:p>
        </p:txBody>
      </p:sp>
      <p:sp>
        <p:nvSpPr>
          <p:cNvPr id="39" name="TextBox 38"/>
          <p:cNvSpPr txBox="1"/>
          <p:nvPr/>
        </p:nvSpPr>
        <p:spPr>
          <a:xfrm>
            <a:off x="6804248" y="5373216"/>
            <a:ext cx="1944216" cy="738664"/>
          </a:xfrm>
          <a:prstGeom prst="rect">
            <a:avLst/>
          </a:prstGeom>
          <a:noFill/>
        </p:spPr>
        <p:txBody>
          <a:bodyPr wrap="square" rtlCol="0">
            <a:spAutoFit/>
          </a:bodyPr>
          <a:lstStyle/>
          <a:p>
            <a:r>
              <a:rPr lang="en-US" sz="1400" dirty="0" smtClean="0">
                <a:solidFill>
                  <a:srgbClr val="FF0000"/>
                </a:solidFill>
                <a:latin typeface="Comic Sans MS"/>
                <a:cs typeface="Comic Sans MS"/>
              </a:rPr>
              <a:t>Biomass accessible for harvest related to age class</a:t>
            </a:r>
            <a:endParaRPr lang="en-US" sz="1400" dirty="0">
              <a:solidFill>
                <a:srgbClr val="FF0000"/>
              </a:solidFill>
              <a:latin typeface="Comic Sans MS"/>
              <a:cs typeface="Comic Sans MS"/>
            </a:endParaRPr>
          </a:p>
        </p:txBody>
      </p:sp>
    </p:spTree>
    <p:extLst>
      <p:ext uri="{BB962C8B-B14F-4D97-AF65-F5344CB8AC3E}">
        <p14:creationId xmlns:p14="http://schemas.microsoft.com/office/powerpoint/2010/main" val="12194350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CABLE Developments </a:t>
            </a:r>
            <a:r>
              <a:rPr lang="en-US" dirty="0" err="1" smtClean="0"/>
              <a:t>Incoporated</a:t>
            </a:r>
            <a:r>
              <a:rPr lang="en-US" dirty="0" smtClean="0"/>
              <a:t> in Global Simulations for PLUME-MIP</a:t>
            </a:r>
            <a:endParaRPr lang="en-US" dirty="0"/>
          </a:p>
        </p:txBody>
      </p:sp>
      <p:sp>
        <p:nvSpPr>
          <p:cNvPr id="3" name="Content Placeholder 2"/>
          <p:cNvSpPr>
            <a:spLocks noGrp="1"/>
          </p:cNvSpPr>
          <p:nvPr>
            <p:ph idx="1"/>
          </p:nvPr>
        </p:nvSpPr>
        <p:spPr/>
        <p:txBody>
          <a:bodyPr/>
          <a:lstStyle/>
          <a:p>
            <a:r>
              <a:rPr lang="en-US" sz="2000" dirty="0" smtClean="0"/>
              <a:t>Haverd2013 Drought Response function and effect of leaf litter on soil evaporation. </a:t>
            </a:r>
            <a:r>
              <a:rPr lang="en-US" sz="2000" i="1" dirty="0" smtClean="0"/>
              <a:t>(Haverd et al. GMDD 2016)</a:t>
            </a:r>
          </a:p>
          <a:p>
            <a:r>
              <a:rPr lang="en-US" sz="2000" dirty="0" smtClean="0"/>
              <a:t>Climate-driven phenology </a:t>
            </a:r>
            <a:r>
              <a:rPr lang="en-US" sz="2000" i="1" dirty="0" smtClean="0"/>
              <a:t>(Sykes et al. J. </a:t>
            </a:r>
            <a:r>
              <a:rPr lang="en-US" sz="2000" i="1" dirty="0" err="1" smtClean="0"/>
              <a:t>Biogeog</a:t>
            </a:r>
            <a:r>
              <a:rPr lang="en-US" sz="2000" i="1" dirty="0" smtClean="0"/>
              <a:t>. 1996)</a:t>
            </a:r>
          </a:p>
          <a:p>
            <a:r>
              <a:rPr lang="en-US" sz="2000" dirty="0" smtClean="0"/>
              <a:t>Potential Vegetation type driven by climate (not for PLUME) </a:t>
            </a:r>
            <a:r>
              <a:rPr lang="en-US" sz="2000" i="1" dirty="0" smtClean="0"/>
              <a:t>(Prentice et al., J. </a:t>
            </a:r>
            <a:r>
              <a:rPr lang="en-US" sz="2000" i="1" dirty="0" err="1" smtClean="0"/>
              <a:t>Biogeog</a:t>
            </a:r>
            <a:r>
              <a:rPr lang="en-US" sz="2000" i="1" dirty="0" smtClean="0"/>
              <a:t>, 1992)</a:t>
            </a:r>
          </a:p>
          <a:p>
            <a:r>
              <a:rPr lang="en-US" sz="2000" dirty="0" smtClean="0"/>
              <a:t>Variable turnover of Biomass (from POP)</a:t>
            </a:r>
          </a:p>
          <a:p>
            <a:r>
              <a:rPr lang="en-US" sz="2000" dirty="0" smtClean="0"/>
              <a:t>Allocation to leaves and stems constrained by “Pipe Model” (uses sapwood area POP).</a:t>
            </a:r>
          </a:p>
          <a:p>
            <a:r>
              <a:rPr lang="en-US" sz="2000" dirty="0" smtClean="0"/>
              <a:t>Stem Autotrophic respiration modified by fraction sapwood  (from POP)</a:t>
            </a:r>
          </a:p>
          <a:p>
            <a:r>
              <a:rPr lang="en-US" sz="2000" dirty="0" smtClean="0"/>
              <a:t>Leaf respiration modified by photo-inhibition </a:t>
            </a:r>
            <a:r>
              <a:rPr lang="en-US" sz="2000" i="1" dirty="0" smtClean="0"/>
              <a:t>(Brooks and Farquhar, </a:t>
            </a:r>
            <a:r>
              <a:rPr lang="en-US" sz="2000" i="1" dirty="0" err="1" smtClean="0"/>
              <a:t>Planta</a:t>
            </a:r>
            <a:r>
              <a:rPr lang="en-US" sz="2000" i="1" dirty="0" smtClean="0"/>
              <a:t>, 1985) </a:t>
            </a:r>
            <a:r>
              <a:rPr lang="en-US" sz="2000" dirty="0" smtClean="0"/>
              <a:t>and temperature acclimation response. </a:t>
            </a:r>
            <a:r>
              <a:rPr lang="en-US" sz="2000" i="1" dirty="0" smtClean="0"/>
              <a:t>(Atkins et al., New </a:t>
            </a:r>
            <a:r>
              <a:rPr lang="en-US" sz="2000" i="1" dirty="0" err="1" smtClean="0"/>
              <a:t>Phyt</a:t>
            </a:r>
            <a:r>
              <a:rPr lang="en-US" sz="2000" i="1" dirty="0" smtClean="0"/>
              <a:t>., 2015</a:t>
            </a:r>
            <a:r>
              <a:rPr lang="en-US" sz="2000" dirty="0" smtClean="0"/>
              <a:t>)</a:t>
            </a:r>
          </a:p>
          <a:p>
            <a:r>
              <a:rPr lang="en-US" sz="2000" dirty="0" smtClean="0"/>
              <a:t>Carbon conservation problem addressed.</a:t>
            </a:r>
          </a:p>
          <a:p>
            <a:endParaRPr lang="en-US" dirty="0" smtClean="0"/>
          </a:p>
          <a:p>
            <a:endParaRPr lang="en-US" dirty="0"/>
          </a:p>
        </p:txBody>
      </p:sp>
      <p:sp>
        <p:nvSpPr>
          <p:cNvPr id="4" name="Footer Placeholder 3"/>
          <p:cNvSpPr>
            <a:spLocks noGrp="1"/>
          </p:cNvSpPr>
          <p:nvPr>
            <p:ph type="ftr" sz="quarter" idx="11"/>
          </p:nvPr>
        </p:nvSpPr>
        <p:spPr/>
        <p:txBody>
          <a:bodyPr/>
          <a:lstStyle/>
          <a:p>
            <a:r>
              <a:rPr lang="en-AU" smtClean="0"/>
              <a:t>POP-LUC, GCP- LUC4C Workshop, Paris 2016</a:t>
            </a:r>
            <a:endParaRPr lang="en-AU" dirty="0"/>
          </a:p>
        </p:txBody>
      </p:sp>
    </p:spTree>
    <p:extLst>
      <p:ext uri="{BB962C8B-B14F-4D97-AF65-F5344CB8AC3E}">
        <p14:creationId xmlns:p14="http://schemas.microsoft.com/office/powerpoint/2010/main" val="1727128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964488" cy="1008112"/>
          </a:xfrm>
        </p:spPr>
        <p:txBody>
          <a:bodyPr>
            <a:normAutofit/>
          </a:bodyPr>
          <a:lstStyle/>
          <a:p>
            <a:r>
              <a:rPr lang="en-US" sz="2800" dirty="0" smtClean="0"/>
              <a:t>Latitudinal profiles of GPP, NPP and Carbon Use </a:t>
            </a:r>
            <a:r>
              <a:rPr lang="en-US" sz="2800" dirty="0" err="1" smtClean="0"/>
              <a:t>Effciency</a:t>
            </a:r>
            <a:r>
              <a:rPr lang="en-US" sz="2800" dirty="0" smtClean="0"/>
              <a:t>: TRENDY, CABLE-POP and </a:t>
            </a:r>
            <a:r>
              <a:rPr lang="en-US" sz="2800" dirty="0" err="1" smtClean="0"/>
              <a:t>Upscaled</a:t>
            </a:r>
            <a:r>
              <a:rPr lang="en-US" sz="2800" dirty="0" smtClean="0"/>
              <a:t> Flux Data</a:t>
            </a:r>
            <a:endParaRPr lang="en-US" sz="2800" dirty="0"/>
          </a:p>
        </p:txBody>
      </p:sp>
      <p:sp>
        <p:nvSpPr>
          <p:cNvPr id="3" name="Footer Placeholder 2"/>
          <p:cNvSpPr>
            <a:spLocks noGrp="1"/>
          </p:cNvSpPr>
          <p:nvPr>
            <p:ph type="ftr" sz="quarter" idx="11"/>
          </p:nvPr>
        </p:nvSpPr>
        <p:spPr/>
        <p:txBody>
          <a:bodyPr/>
          <a:lstStyle/>
          <a:p>
            <a:r>
              <a:rPr lang="en-AU" smtClean="0"/>
              <a:t>POP-LUC, GCP- LUC4C Workshop, Paris 2016</a:t>
            </a:r>
            <a:endParaRPr lang="en-AU"/>
          </a:p>
        </p:txBody>
      </p:sp>
      <p:pic>
        <p:nvPicPr>
          <p:cNvPr id="4" name="Picture 3" descr="lat_profiles.png"/>
          <p:cNvPicPr>
            <a:picLocks noChangeAspect="1"/>
          </p:cNvPicPr>
          <p:nvPr/>
        </p:nvPicPr>
        <p:blipFill rotWithShape="1">
          <a:blip r:embed="rId2">
            <a:extLst>
              <a:ext uri="{28A0092B-C50C-407E-A947-70E740481C1C}">
                <a14:useLocalDpi xmlns:a14="http://schemas.microsoft.com/office/drawing/2010/main" val="0"/>
              </a:ext>
            </a:extLst>
          </a:blip>
          <a:srcRect l="5610" r="6783"/>
          <a:stretch/>
        </p:blipFill>
        <p:spPr>
          <a:xfrm>
            <a:off x="-25604" y="1052513"/>
            <a:ext cx="9197077" cy="4824536"/>
          </a:xfrm>
          <a:prstGeom prst="rect">
            <a:avLst/>
          </a:prstGeom>
        </p:spPr>
      </p:pic>
    </p:spTree>
    <p:extLst>
      <p:ext uri="{BB962C8B-B14F-4D97-AF65-F5344CB8AC3E}">
        <p14:creationId xmlns:p14="http://schemas.microsoft.com/office/powerpoint/2010/main" val="617935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 Cover Classes for Biome Aggregation</a:t>
            </a:r>
            <a:endParaRPr lang="en-US" dirty="0"/>
          </a:p>
        </p:txBody>
      </p:sp>
      <p:sp>
        <p:nvSpPr>
          <p:cNvPr id="3" name="Footer Placeholder 2"/>
          <p:cNvSpPr>
            <a:spLocks noGrp="1"/>
          </p:cNvSpPr>
          <p:nvPr>
            <p:ph type="ftr" sz="quarter" idx="11"/>
          </p:nvPr>
        </p:nvSpPr>
        <p:spPr/>
        <p:txBody>
          <a:bodyPr/>
          <a:lstStyle/>
          <a:p>
            <a:r>
              <a:rPr lang="en-AU" smtClean="0"/>
              <a:t>POP-LUC, GCP- LUC4C Workshop, Paris 2016</a:t>
            </a:r>
            <a:endParaRPr lang="en-AU"/>
          </a:p>
        </p:txBody>
      </p:sp>
      <p:pic>
        <p:nvPicPr>
          <p:cNvPr id="4" name="Picture 3" descr="biom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34468"/>
            <a:ext cx="8080812" cy="3960440"/>
          </a:xfrm>
          <a:prstGeom prst="rect">
            <a:avLst/>
          </a:prstGeom>
        </p:spPr>
      </p:pic>
      <p:sp>
        <p:nvSpPr>
          <p:cNvPr id="6" name="Rectangle 5"/>
          <p:cNvSpPr/>
          <p:nvPr/>
        </p:nvSpPr>
        <p:spPr>
          <a:xfrm>
            <a:off x="323528" y="1484784"/>
            <a:ext cx="4572000" cy="2308324"/>
          </a:xfrm>
          <a:prstGeom prst="rect">
            <a:avLst/>
          </a:prstGeom>
        </p:spPr>
        <p:txBody>
          <a:bodyPr>
            <a:spAutoFit/>
          </a:bodyPr>
          <a:lstStyle/>
          <a:p>
            <a:r>
              <a:rPr lang="en-US" dirty="0" smtClean="0"/>
              <a:t>Barren</a:t>
            </a:r>
          </a:p>
          <a:p>
            <a:r>
              <a:rPr lang="en-US" dirty="0" err="1" smtClean="0"/>
              <a:t>Lowlatshrubby</a:t>
            </a:r>
            <a:endParaRPr lang="en-US" dirty="0" smtClean="0"/>
          </a:p>
          <a:p>
            <a:r>
              <a:rPr lang="en-US" dirty="0" err="1" smtClean="0"/>
              <a:t>Highlatshrubby</a:t>
            </a:r>
            <a:endParaRPr lang="en-US" dirty="0" smtClean="0"/>
          </a:p>
          <a:p>
            <a:r>
              <a:rPr lang="en-US" dirty="0" err="1" smtClean="0"/>
              <a:t>Trropical</a:t>
            </a:r>
            <a:r>
              <a:rPr lang="en-US" dirty="0" smtClean="0"/>
              <a:t> Grass</a:t>
            </a:r>
          </a:p>
          <a:p>
            <a:r>
              <a:rPr lang="en-US" dirty="0" smtClean="0"/>
              <a:t>Extra-Tropical Grass</a:t>
            </a:r>
          </a:p>
          <a:p>
            <a:r>
              <a:rPr lang="en-US" dirty="0" smtClean="0"/>
              <a:t>Tropical Forest</a:t>
            </a:r>
          </a:p>
          <a:p>
            <a:r>
              <a:rPr lang="en-US" dirty="0" smtClean="0"/>
              <a:t>Extra Tropical Forest</a:t>
            </a:r>
          </a:p>
          <a:p>
            <a:endParaRPr lang="en-US" dirty="0"/>
          </a:p>
        </p:txBody>
      </p:sp>
    </p:spTree>
    <p:extLst>
      <p:ext uri="{BB962C8B-B14F-4D97-AF65-F5344CB8AC3E}">
        <p14:creationId xmlns:p14="http://schemas.microsoft.com/office/powerpoint/2010/main" val="135840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smtClean="0"/>
              <a:t>POP-LUC, GCP- LUC4C Workshop, Paris 2016</a:t>
            </a:r>
            <a:endParaRPr lang="en-AU"/>
          </a:p>
        </p:txBody>
      </p:sp>
      <p:pic>
        <p:nvPicPr>
          <p:cNvPr id="4" name="Picture 3" descr="bars_by_biome.png"/>
          <p:cNvPicPr>
            <a:picLocks noChangeAspect="1"/>
          </p:cNvPicPr>
          <p:nvPr/>
        </p:nvPicPr>
        <p:blipFill rotWithShape="1">
          <a:blip r:embed="rId2">
            <a:extLst>
              <a:ext uri="{28A0092B-C50C-407E-A947-70E740481C1C}">
                <a14:useLocalDpi xmlns:a14="http://schemas.microsoft.com/office/drawing/2010/main" val="0"/>
              </a:ext>
            </a:extLst>
          </a:blip>
          <a:srcRect l="7761" r="45801" b="47950"/>
          <a:stretch/>
        </p:blipFill>
        <p:spPr>
          <a:xfrm>
            <a:off x="529128" y="692697"/>
            <a:ext cx="7427248" cy="4920652"/>
          </a:xfrm>
          <a:prstGeom prst="rect">
            <a:avLst/>
          </a:prstGeom>
        </p:spPr>
      </p:pic>
      <p:sp>
        <p:nvSpPr>
          <p:cNvPr id="5" name="TextBox 4"/>
          <p:cNvSpPr txBox="1"/>
          <p:nvPr/>
        </p:nvSpPr>
        <p:spPr>
          <a:xfrm>
            <a:off x="1115616" y="332656"/>
            <a:ext cx="5717543" cy="369332"/>
          </a:xfrm>
          <a:prstGeom prst="rect">
            <a:avLst/>
          </a:prstGeom>
          <a:noFill/>
        </p:spPr>
        <p:txBody>
          <a:bodyPr wrap="none" rtlCol="0">
            <a:spAutoFit/>
          </a:bodyPr>
          <a:lstStyle/>
          <a:p>
            <a:r>
              <a:rPr lang="en-US" dirty="0" smtClean="0"/>
              <a:t>GPP by Biome: </a:t>
            </a:r>
            <a:r>
              <a:rPr lang="en-US" dirty="0"/>
              <a:t>TRENDY, CABLE-POP and </a:t>
            </a:r>
            <a:r>
              <a:rPr lang="en-US" dirty="0" err="1"/>
              <a:t>Upscaled</a:t>
            </a:r>
            <a:r>
              <a:rPr lang="en-US" dirty="0"/>
              <a:t> Flux Data</a:t>
            </a:r>
          </a:p>
        </p:txBody>
      </p:sp>
    </p:spTree>
    <p:extLst>
      <p:ext uri="{BB962C8B-B14F-4D97-AF65-F5344CB8AC3E}">
        <p14:creationId xmlns:p14="http://schemas.microsoft.com/office/powerpoint/2010/main" val="362970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GB"/>
          </a:p>
        </p:txBody>
      </p:sp>
      <p:graphicFrame>
        <p:nvGraphicFramePr>
          <p:cNvPr id="2050" name="Object 2"/>
          <p:cNvGraphicFramePr>
            <a:graphicFrameLocks noChangeAspect="1"/>
          </p:cNvGraphicFramePr>
          <p:nvPr>
            <p:extLst>
              <p:ext uri="{D42A27DB-BD31-4B8C-83A1-F6EECF244321}">
                <p14:modId xmlns:p14="http://schemas.microsoft.com/office/powerpoint/2010/main" val="4126177638"/>
              </p:ext>
            </p:extLst>
          </p:nvPr>
        </p:nvGraphicFramePr>
        <p:xfrm>
          <a:off x="2633663" y="1307158"/>
          <a:ext cx="4135437" cy="1401762"/>
        </p:xfrm>
        <a:graphic>
          <a:graphicData uri="http://schemas.openxmlformats.org/presentationml/2006/ole">
            <mc:AlternateContent xmlns:mc="http://schemas.openxmlformats.org/markup-compatibility/2006">
              <mc:Choice xmlns:v="urn:schemas-microsoft-com:vml" Requires="v">
                <p:oleObj spid="_x0000_s24608" name="Equation" r:id="rId4" imgW="1308100" imgH="444500" progId="Equation.DSMT4">
                  <p:embed/>
                </p:oleObj>
              </mc:Choice>
              <mc:Fallback>
                <p:oleObj name="Equation" r:id="rId4" imgW="1308100" imgH="444500" progId="Equation.DSMT4">
                  <p:embed/>
                  <p:pic>
                    <p:nvPicPr>
                      <p:cNvPr id="0" name="Object 2"/>
                      <p:cNvPicPr>
                        <a:picLocks noChangeAspect="1" noChangeArrowheads="1"/>
                      </p:cNvPicPr>
                      <p:nvPr/>
                    </p:nvPicPr>
                    <p:blipFill>
                      <a:blip r:embed="rId5"/>
                      <a:srcRect/>
                      <a:stretch>
                        <a:fillRect/>
                      </a:stretch>
                    </p:blipFill>
                    <p:spPr bwMode="auto">
                      <a:xfrm>
                        <a:off x="2633663" y="1307158"/>
                        <a:ext cx="4135437" cy="1401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Text Box 2"/>
          <p:cNvSpPr txBox="1">
            <a:spLocks noChangeArrowheads="1"/>
          </p:cNvSpPr>
          <p:nvPr/>
        </p:nvSpPr>
        <p:spPr bwMode="auto">
          <a:xfrm>
            <a:off x="1878863" y="260350"/>
            <a:ext cx="5386285" cy="369332"/>
          </a:xfrm>
          <a:prstGeom prst="rect">
            <a:avLst/>
          </a:prstGeom>
          <a:noFill/>
          <a:ln w="9525">
            <a:noFill/>
            <a:miter lim="800000"/>
            <a:headEnd/>
            <a:tailEnd/>
          </a:ln>
        </p:spPr>
        <p:txBody>
          <a:bodyPr wrap="none">
            <a:spAutoFit/>
          </a:bodyPr>
          <a:lstStyle/>
          <a:p>
            <a:pPr algn="ctr"/>
            <a:r>
              <a:rPr lang="sv-SE" b="1" dirty="0">
                <a:solidFill>
                  <a:schemeClr val="hlink"/>
                </a:solidFill>
              </a:rPr>
              <a:t>Basic </a:t>
            </a:r>
            <a:r>
              <a:rPr lang="sv-SE" b="1" dirty="0" err="1">
                <a:solidFill>
                  <a:schemeClr val="hlink"/>
                </a:solidFill>
              </a:rPr>
              <a:t>equation</a:t>
            </a:r>
            <a:r>
              <a:rPr lang="sv-SE" b="1" dirty="0">
                <a:solidFill>
                  <a:schemeClr val="hlink"/>
                </a:solidFill>
              </a:rPr>
              <a:t> </a:t>
            </a:r>
            <a:r>
              <a:rPr lang="sv-SE" b="1" dirty="0" err="1" smtClean="0">
                <a:solidFill>
                  <a:schemeClr val="hlink"/>
                </a:solidFill>
              </a:rPr>
              <a:t>governing</a:t>
            </a:r>
            <a:r>
              <a:rPr lang="sv-SE" b="1" dirty="0" smtClean="0">
                <a:solidFill>
                  <a:schemeClr val="hlink"/>
                </a:solidFill>
              </a:rPr>
              <a:t> </a:t>
            </a:r>
            <a:r>
              <a:rPr lang="sv-SE" b="1" dirty="0" err="1" smtClean="0">
                <a:solidFill>
                  <a:schemeClr val="hlink"/>
                </a:solidFill>
              </a:rPr>
              <a:t>forest</a:t>
            </a:r>
            <a:r>
              <a:rPr lang="sv-SE" b="1" dirty="0" smtClean="0">
                <a:solidFill>
                  <a:schemeClr val="hlink"/>
                </a:solidFill>
              </a:rPr>
              <a:t> </a:t>
            </a:r>
            <a:r>
              <a:rPr lang="sv-SE" b="1" dirty="0" err="1" smtClean="0">
                <a:solidFill>
                  <a:schemeClr val="hlink"/>
                </a:solidFill>
              </a:rPr>
              <a:t>biomass</a:t>
            </a:r>
            <a:r>
              <a:rPr lang="sv-SE" b="1" dirty="0" smtClean="0">
                <a:solidFill>
                  <a:schemeClr val="hlink"/>
                </a:solidFill>
              </a:rPr>
              <a:t> </a:t>
            </a:r>
            <a:r>
              <a:rPr lang="sv-SE" b="1" dirty="0" err="1" smtClean="0">
                <a:solidFill>
                  <a:schemeClr val="hlink"/>
                </a:solidFill>
              </a:rPr>
              <a:t>development</a:t>
            </a:r>
            <a:endParaRPr lang="sv-SE" b="1" dirty="0">
              <a:solidFill>
                <a:schemeClr val="hlink"/>
              </a:solidFill>
            </a:endParaRPr>
          </a:p>
        </p:txBody>
      </p:sp>
      <p:sp>
        <p:nvSpPr>
          <p:cNvPr id="2055" name="TextBox 235519"/>
          <p:cNvSpPr txBox="1">
            <a:spLocks noChangeArrowheads="1"/>
          </p:cNvSpPr>
          <p:nvPr/>
        </p:nvSpPr>
        <p:spPr bwMode="auto">
          <a:xfrm>
            <a:off x="2987824" y="3068960"/>
            <a:ext cx="1689585" cy="584776"/>
          </a:xfrm>
          <a:prstGeom prst="rect">
            <a:avLst/>
          </a:prstGeom>
          <a:noFill/>
          <a:ln w="9525">
            <a:noFill/>
            <a:miter lim="800000"/>
            <a:headEnd/>
            <a:tailEnd/>
          </a:ln>
        </p:spPr>
        <p:txBody>
          <a:bodyPr wrap="none">
            <a:spAutoFit/>
          </a:bodyPr>
          <a:lstStyle/>
          <a:p>
            <a:r>
              <a:rPr lang="en-US" sz="1600" dirty="0"/>
              <a:t>fraction of NPP</a:t>
            </a:r>
          </a:p>
          <a:p>
            <a:r>
              <a:rPr lang="en-US" sz="1600" dirty="0"/>
              <a:t>allocated to </a:t>
            </a:r>
            <a:r>
              <a:rPr lang="en-US" sz="1600" dirty="0" smtClean="0"/>
              <a:t>wood</a:t>
            </a:r>
            <a:endParaRPr lang="en-US" sz="1600" dirty="0"/>
          </a:p>
        </p:txBody>
      </p:sp>
      <p:sp>
        <p:nvSpPr>
          <p:cNvPr id="8" name="Line 9"/>
          <p:cNvSpPr>
            <a:spLocks noChangeShapeType="1"/>
          </p:cNvSpPr>
          <p:nvPr/>
        </p:nvSpPr>
        <p:spPr bwMode="auto">
          <a:xfrm>
            <a:off x="2843807" y="1268412"/>
            <a:ext cx="360041" cy="144363"/>
          </a:xfrm>
          <a:prstGeom prst="line">
            <a:avLst/>
          </a:prstGeom>
          <a:ln>
            <a:headEnd/>
            <a:tailEnd type="arrow" w="lg" len="lg"/>
          </a:ln>
        </p:spPr>
        <p:style>
          <a:lnRef idx="1">
            <a:schemeClr val="dk1"/>
          </a:lnRef>
          <a:fillRef idx="0">
            <a:schemeClr val="dk1"/>
          </a:fillRef>
          <a:effectRef idx="0">
            <a:schemeClr val="dk1"/>
          </a:effectRef>
          <a:fontRef idx="minor">
            <a:schemeClr val="tx1"/>
          </a:fontRef>
        </p:style>
        <p:txBody>
          <a:bodyPr/>
          <a:lstStyle/>
          <a:p>
            <a:pPr>
              <a:defRPr/>
            </a:pPr>
            <a:endParaRPr lang="en-GB"/>
          </a:p>
        </p:txBody>
      </p:sp>
      <p:sp>
        <p:nvSpPr>
          <p:cNvPr id="2057" name="TextBox 235519"/>
          <p:cNvSpPr txBox="1">
            <a:spLocks noChangeArrowheads="1"/>
          </p:cNvSpPr>
          <p:nvPr/>
        </p:nvSpPr>
        <p:spPr bwMode="auto">
          <a:xfrm>
            <a:off x="5292080" y="2996952"/>
            <a:ext cx="1476375" cy="585787"/>
          </a:xfrm>
          <a:prstGeom prst="rect">
            <a:avLst/>
          </a:prstGeom>
          <a:noFill/>
          <a:ln w="9525">
            <a:noFill/>
            <a:miter lim="800000"/>
            <a:headEnd/>
            <a:tailEnd/>
          </a:ln>
        </p:spPr>
        <p:txBody>
          <a:bodyPr wrap="none">
            <a:spAutoFit/>
          </a:bodyPr>
          <a:lstStyle/>
          <a:p>
            <a:r>
              <a:rPr lang="en-US" sz="1600" dirty="0"/>
              <a:t>turnover (1/</a:t>
            </a:r>
            <a:r>
              <a:rPr lang="en-US" sz="1600" dirty="0" err="1"/>
              <a:t>yr</a:t>
            </a:r>
            <a:r>
              <a:rPr lang="en-US" sz="1600" dirty="0"/>
              <a:t>)</a:t>
            </a:r>
          </a:p>
          <a:p>
            <a:r>
              <a:rPr lang="en-US" sz="1600" dirty="0"/>
              <a:t>of pool ‘y’</a:t>
            </a:r>
          </a:p>
        </p:txBody>
      </p:sp>
      <p:sp>
        <p:nvSpPr>
          <p:cNvPr id="10" name="Line 9"/>
          <p:cNvSpPr>
            <a:spLocks noChangeShapeType="1"/>
          </p:cNvSpPr>
          <p:nvPr/>
        </p:nvSpPr>
        <p:spPr bwMode="auto">
          <a:xfrm flipH="1" flipV="1">
            <a:off x="6100763" y="2636912"/>
            <a:ext cx="111125" cy="357187"/>
          </a:xfrm>
          <a:prstGeom prst="line">
            <a:avLst/>
          </a:prstGeom>
          <a:ln>
            <a:headEnd/>
            <a:tailEnd type="arrow" w="lg" len="lg"/>
          </a:ln>
        </p:spPr>
        <p:style>
          <a:lnRef idx="1">
            <a:schemeClr val="dk1"/>
          </a:lnRef>
          <a:fillRef idx="0">
            <a:schemeClr val="dk1"/>
          </a:fillRef>
          <a:effectRef idx="0">
            <a:schemeClr val="dk1"/>
          </a:effectRef>
          <a:fontRef idx="minor">
            <a:schemeClr val="tx1"/>
          </a:fontRef>
        </p:style>
        <p:txBody>
          <a:bodyPr/>
          <a:lstStyle/>
          <a:p>
            <a:pPr>
              <a:defRPr/>
            </a:pPr>
            <a:endParaRPr lang="en-GB"/>
          </a:p>
        </p:txBody>
      </p:sp>
      <p:sp>
        <p:nvSpPr>
          <p:cNvPr id="15" name="Text Box 11"/>
          <p:cNvSpPr txBox="1">
            <a:spLocks noChangeArrowheads="1"/>
          </p:cNvSpPr>
          <p:nvPr/>
        </p:nvSpPr>
        <p:spPr bwMode="auto">
          <a:xfrm>
            <a:off x="5580112" y="4797152"/>
            <a:ext cx="3312368" cy="584776"/>
          </a:xfrm>
          <a:prstGeom prst="rect">
            <a:avLst/>
          </a:prstGeom>
          <a:noFill/>
          <a:ln w="9525">
            <a:noFill/>
            <a:miter lim="800000"/>
            <a:headEnd/>
            <a:tailEnd/>
          </a:ln>
        </p:spPr>
        <p:txBody>
          <a:bodyPr wrap="square">
            <a:spAutoFit/>
          </a:bodyPr>
          <a:lstStyle/>
          <a:p>
            <a:r>
              <a:rPr lang="en-US" sz="1600" dirty="0" smtClean="0">
                <a:solidFill>
                  <a:srgbClr val="FF0000"/>
                </a:solidFill>
              </a:rPr>
              <a:t>Vary with stand structure, age and hence timing of LUC transition</a:t>
            </a:r>
            <a:endParaRPr lang="en-US" sz="1600" dirty="0">
              <a:solidFill>
                <a:srgbClr val="FF0000"/>
              </a:solidFill>
            </a:endParaRPr>
          </a:p>
        </p:txBody>
      </p:sp>
      <p:sp>
        <p:nvSpPr>
          <p:cNvPr id="3" name="TextBox 2"/>
          <p:cNvSpPr txBox="1"/>
          <p:nvPr/>
        </p:nvSpPr>
        <p:spPr>
          <a:xfrm>
            <a:off x="1331640" y="980728"/>
            <a:ext cx="1685077" cy="369332"/>
          </a:xfrm>
          <a:prstGeom prst="rect">
            <a:avLst/>
          </a:prstGeom>
          <a:noFill/>
        </p:spPr>
        <p:txBody>
          <a:bodyPr wrap="none" rtlCol="0">
            <a:spAutoFit/>
          </a:bodyPr>
          <a:lstStyle/>
          <a:p>
            <a:r>
              <a:rPr lang="en-US" dirty="0" smtClean="0"/>
              <a:t>Woody biomass</a:t>
            </a:r>
            <a:endParaRPr lang="en-US" dirty="0"/>
          </a:p>
        </p:txBody>
      </p:sp>
      <p:sp>
        <p:nvSpPr>
          <p:cNvPr id="17" name="Line 9"/>
          <p:cNvSpPr>
            <a:spLocks noChangeShapeType="1"/>
          </p:cNvSpPr>
          <p:nvPr/>
        </p:nvSpPr>
        <p:spPr bwMode="auto">
          <a:xfrm flipV="1">
            <a:off x="3665369" y="2492895"/>
            <a:ext cx="402574" cy="573211"/>
          </a:xfrm>
          <a:prstGeom prst="line">
            <a:avLst/>
          </a:prstGeom>
          <a:ln>
            <a:headEnd/>
            <a:tailEnd type="arrow" w="lg" len="lg"/>
          </a:ln>
        </p:spPr>
        <p:style>
          <a:lnRef idx="1">
            <a:schemeClr val="dk1"/>
          </a:lnRef>
          <a:fillRef idx="0">
            <a:schemeClr val="dk1"/>
          </a:fillRef>
          <a:effectRef idx="0">
            <a:schemeClr val="dk1"/>
          </a:effectRef>
          <a:fontRef idx="minor">
            <a:schemeClr val="tx1"/>
          </a:fontRef>
        </p:style>
        <p:txBody>
          <a:bodyPr/>
          <a:lstStyle/>
          <a:p>
            <a:pPr>
              <a:defRPr/>
            </a:pPr>
            <a:endParaRPr lang="en-GB"/>
          </a:p>
        </p:txBody>
      </p:sp>
      <p:sp>
        <p:nvSpPr>
          <p:cNvPr id="4" name="TextBox 3"/>
          <p:cNvSpPr txBox="1"/>
          <p:nvPr/>
        </p:nvSpPr>
        <p:spPr>
          <a:xfrm>
            <a:off x="4716016" y="4509120"/>
            <a:ext cx="584991" cy="923330"/>
          </a:xfrm>
          <a:prstGeom prst="rect">
            <a:avLst/>
          </a:prstGeom>
          <a:noFill/>
        </p:spPr>
        <p:txBody>
          <a:bodyPr wrap="none" rtlCol="0">
            <a:spAutoFit/>
          </a:bodyPr>
          <a:lstStyle/>
          <a:p>
            <a:r>
              <a:rPr lang="en-US" dirty="0" err="1">
                <a:solidFill>
                  <a:srgbClr val="FF0000"/>
                </a:solidFill>
              </a:rPr>
              <a:t>f</a:t>
            </a:r>
            <a:r>
              <a:rPr lang="en-US" baseline="-25000" dirty="0" err="1" smtClean="0">
                <a:solidFill>
                  <a:srgbClr val="FF0000"/>
                </a:solidFill>
              </a:rPr>
              <a:t>w</a:t>
            </a:r>
            <a:endParaRPr lang="en-US" baseline="-25000" dirty="0" smtClean="0">
              <a:solidFill>
                <a:srgbClr val="FF0000"/>
              </a:solidFill>
            </a:endParaRPr>
          </a:p>
          <a:p>
            <a:r>
              <a:rPr lang="en-US" dirty="0" smtClean="0">
                <a:solidFill>
                  <a:srgbClr val="FF0000"/>
                </a:solidFill>
              </a:rPr>
              <a:t>NPP</a:t>
            </a:r>
          </a:p>
          <a:p>
            <a:r>
              <a:rPr lang="en-US" dirty="0" err="1" smtClean="0">
                <a:solidFill>
                  <a:srgbClr val="FF0000"/>
                </a:solidFill>
                <a:latin typeface="Symbol" charset="2"/>
                <a:ea typeface="Lucida Grande"/>
                <a:cs typeface="Symbol" charset="2"/>
              </a:rPr>
              <a:t>τ</a:t>
            </a:r>
            <a:r>
              <a:rPr lang="en-US" baseline="-25000" dirty="0" err="1" smtClean="0">
                <a:solidFill>
                  <a:srgbClr val="FF0000"/>
                </a:solidFill>
              </a:rPr>
              <a:t>w</a:t>
            </a:r>
            <a:endParaRPr lang="en-US" baseline="-25000" dirty="0">
              <a:solidFill>
                <a:srgbClr val="FF0000"/>
              </a:solidFill>
            </a:endParaRPr>
          </a:p>
        </p:txBody>
      </p:sp>
      <p:sp>
        <p:nvSpPr>
          <p:cNvPr id="6" name="Right Brace 5"/>
          <p:cNvSpPr/>
          <p:nvPr/>
        </p:nvSpPr>
        <p:spPr>
          <a:xfrm>
            <a:off x="5148064" y="4509120"/>
            <a:ext cx="360040" cy="100811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AU" smtClean="0"/>
              <a:t>POP-LUC, GCP- LUC4C Workshop, Paris 2016</a:t>
            </a:r>
            <a:endParaRPr lang="en-AU"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smtClean="0"/>
              <a:t>POP-LUC, GCP- LUC4C Workshop, Paris 2016</a:t>
            </a:r>
            <a:endParaRPr lang="en-AU"/>
          </a:p>
        </p:txBody>
      </p:sp>
      <p:pic>
        <p:nvPicPr>
          <p:cNvPr id="4" name="Picture 3" descr="bars_by_biome.png"/>
          <p:cNvPicPr>
            <a:picLocks noChangeAspect="1"/>
          </p:cNvPicPr>
          <p:nvPr/>
        </p:nvPicPr>
        <p:blipFill rotWithShape="1">
          <a:blip r:embed="rId2">
            <a:extLst>
              <a:ext uri="{28A0092B-C50C-407E-A947-70E740481C1C}">
                <a14:useLocalDpi xmlns:a14="http://schemas.microsoft.com/office/drawing/2010/main" val="0"/>
              </a:ext>
            </a:extLst>
          </a:blip>
          <a:srcRect l="52607" b="46726"/>
          <a:stretch/>
        </p:blipFill>
        <p:spPr>
          <a:xfrm>
            <a:off x="899592" y="511845"/>
            <a:ext cx="8135887" cy="5405686"/>
          </a:xfrm>
          <a:prstGeom prst="rect">
            <a:avLst/>
          </a:prstGeom>
        </p:spPr>
      </p:pic>
      <p:sp>
        <p:nvSpPr>
          <p:cNvPr id="5" name="TextBox 4"/>
          <p:cNvSpPr txBox="1"/>
          <p:nvPr/>
        </p:nvSpPr>
        <p:spPr>
          <a:xfrm>
            <a:off x="813494" y="260648"/>
            <a:ext cx="3881253" cy="369332"/>
          </a:xfrm>
          <a:prstGeom prst="rect">
            <a:avLst/>
          </a:prstGeom>
          <a:noFill/>
        </p:spPr>
        <p:txBody>
          <a:bodyPr wrap="none" rtlCol="0">
            <a:spAutoFit/>
          </a:bodyPr>
          <a:lstStyle/>
          <a:p>
            <a:r>
              <a:rPr lang="en-US" dirty="0" smtClean="0"/>
              <a:t>NPP by Biome: TRENDY</a:t>
            </a:r>
            <a:r>
              <a:rPr lang="en-US" dirty="0"/>
              <a:t> </a:t>
            </a:r>
            <a:r>
              <a:rPr lang="en-US" dirty="0" smtClean="0"/>
              <a:t>and CABLE</a:t>
            </a:r>
            <a:r>
              <a:rPr lang="en-US" dirty="0"/>
              <a:t>-</a:t>
            </a:r>
            <a:r>
              <a:rPr lang="en-US" dirty="0" smtClean="0"/>
              <a:t>POP</a:t>
            </a:r>
            <a:endParaRPr lang="en-US" dirty="0"/>
          </a:p>
        </p:txBody>
      </p:sp>
    </p:spTree>
    <p:extLst>
      <p:ext uri="{BB962C8B-B14F-4D97-AF65-F5344CB8AC3E}">
        <p14:creationId xmlns:p14="http://schemas.microsoft.com/office/powerpoint/2010/main" val="954385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smtClean="0"/>
              <a:t>POP-LUC, GCP- LUC4C Workshop, Paris 2016</a:t>
            </a:r>
            <a:endParaRPr lang="en-AU"/>
          </a:p>
        </p:txBody>
      </p:sp>
      <p:pic>
        <p:nvPicPr>
          <p:cNvPr id="4" name="Picture 3" descr="bars_by_biome.png"/>
          <p:cNvPicPr>
            <a:picLocks noChangeAspect="1"/>
          </p:cNvPicPr>
          <p:nvPr/>
        </p:nvPicPr>
        <p:blipFill rotWithShape="1">
          <a:blip r:embed="rId2">
            <a:extLst>
              <a:ext uri="{28A0092B-C50C-407E-A947-70E740481C1C}">
                <a14:useLocalDpi xmlns:a14="http://schemas.microsoft.com/office/drawing/2010/main" val="0"/>
              </a:ext>
            </a:extLst>
          </a:blip>
          <a:srcRect t="50336" r="46525"/>
          <a:stretch/>
        </p:blipFill>
        <p:spPr>
          <a:xfrm>
            <a:off x="-179833" y="908720"/>
            <a:ext cx="8928992" cy="4901580"/>
          </a:xfrm>
          <a:prstGeom prst="rect">
            <a:avLst/>
          </a:prstGeom>
        </p:spPr>
      </p:pic>
      <p:sp>
        <p:nvSpPr>
          <p:cNvPr id="5" name="TextBox 4"/>
          <p:cNvSpPr txBox="1"/>
          <p:nvPr/>
        </p:nvSpPr>
        <p:spPr>
          <a:xfrm>
            <a:off x="813494" y="260648"/>
            <a:ext cx="5519460" cy="369332"/>
          </a:xfrm>
          <a:prstGeom prst="rect">
            <a:avLst/>
          </a:prstGeom>
          <a:noFill/>
        </p:spPr>
        <p:txBody>
          <a:bodyPr wrap="none" rtlCol="0">
            <a:spAutoFit/>
          </a:bodyPr>
          <a:lstStyle/>
          <a:p>
            <a:r>
              <a:rPr lang="en-US" dirty="0" smtClean="0"/>
              <a:t>Carbon Use Efficiency by Biome: TRENDY</a:t>
            </a:r>
            <a:r>
              <a:rPr lang="en-US" dirty="0"/>
              <a:t> </a:t>
            </a:r>
            <a:r>
              <a:rPr lang="en-US" dirty="0" smtClean="0"/>
              <a:t>and CABLE</a:t>
            </a:r>
            <a:r>
              <a:rPr lang="en-US" dirty="0"/>
              <a:t>-</a:t>
            </a:r>
            <a:r>
              <a:rPr lang="en-US" dirty="0" smtClean="0"/>
              <a:t>POP</a:t>
            </a:r>
            <a:endParaRPr lang="en-US" dirty="0"/>
          </a:p>
        </p:txBody>
      </p:sp>
    </p:spTree>
    <p:extLst>
      <p:ext uri="{BB962C8B-B14F-4D97-AF65-F5344CB8AC3E}">
        <p14:creationId xmlns:p14="http://schemas.microsoft.com/office/powerpoint/2010/main" val="954385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smtClean="0"/>
              <a:t>POP-LUC, GCP- LUC4C Workshop, Paris 2016</a:t>
            </a:r>
            <a:endParaRPr lang="en-AU"/>
          </a:p>
        </p:txBody>
      </p:sp>
      <p:pic>
        <p:nvPicPr>
          <p:cNvPr id="4" name="Picture 3" descr="bars_by_biome.png"/>
          <p:cNvPicPr>
            <a:picLocks noChangeAspect="1"/>
          </p:cNvPicPr>
          <p:nvPr/>
        </p:nvPicPr>
        <p:blipFill rotWithShape="1">
          <a:blip r:embed="rId2">
            <a:extLst>
              <a:ext uri="{28A0092B-C50C-407E-A947-70E740481C1C}">
                <a14:useLocalDpi xmlns:a14="http://schemas.microsoft.com/office/drawing/2010/main" val="0"/>
              </a:ext>
            </a:extLst>
          </a:blip>
          <a:srcRect l="52896" t="49602"/>
          <a:stretch/>
        </p:blipFill>
        <p:spPr>
          <a:xfrm>
            <a:off x="827584" y="952214"/>
            <a:ext cx="8135888" cy="5145321"/>
          </a:xfrm>
          <a:prstGeom prst="rect">
            <a:avLst/>
          </a:prstGeom>
        </p:spPr>
      </p:pic>
      <p:sp>
        <p:nvSpPr>
          <p:cNvPr id="5" name="TextBox 4"/>
          <p:cNvSpPr txBox="1"/>
          <p:nvPr/>
        </p:nvSpPr>
        <p:spPr>
          <a:xfrm>
            <a:off x="813494" y="260648"/>
            <a:ext cx="3883282" cy="369332"/>
          </a:xfrm>
          <a:prstGeom prst="rect">
            <a:avLst/>
          </a:prstGeom>
          <a:noFill/>
        </p:spPr>
        <p:txBody>
          <a:bodyPr wrap="none" rtlCol="0">
            <a:spAutoFit/>
          </a:bodyPr>
          <a:lstStyle/>
          <a:p>
            <a:r>
              <a:rPr lang="en-US" dirty="0" smtClean="0"/>
              <a:t>NBP by biome: TRENDY</a:t>
            </a:r>
            <a:r>
              <a:rPr lang="en-US" dirty="0"/>
              <a:t> </a:t>
            </a:r>
            <a:r>
              <a:rPr lang="en-US" dirty="0" smtClean="0"/>
              <a:t>and CABLE</a:t>
            </a:r>
            <a:r>
              <a:rPr lang="en-US" dirty="0"/>
              <a:t>-</a:t>
            </a:r>
            <a:r>
              <a:rPr lang="en-US" dirty="0" smtClean="0"/>
              <a:t>POP</a:t>
            </a:r>
            <a:endParaRPr lang="en-US" dirty="0"/>
          </a:p>
        </p:txBody>
      </p:sp>
    </p:spTree>
    <p:extLst>
      <p:ext uri="{BB962C8B-B14F-4D97-AF65-F5344CB8AC3E}">
        <p14:creationId xmlns:p14="http://schemas.microsoft.com/office/powerpoint/2010/main" val="954385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BIOME1: Climatic Envelope model for PFTs</a:t>
            </a:r>
            <a:endParaRPr lang="en-US" dirty="0"/>
          </a:p>
        </p:txBody>
      </p:sp>
      <p:sp>
        <p:nvSpPr>
          <p:cNvPr id="3" name="Footer Placeholder 2"/>
          <p:cNvSpPr>
            <a:spLocks noGrp="1"/>
          </p:cNvSpPr>
          <p:nvPr>
            <p:ph type="ftr" sz="quarter" idx="11"/>
          </p:nvPr>
        </p:nvSpPr>
        <p:spPr/>
        <p:txBody>
          <a:bodyPr/>
          <a:lstStyle/>
          <a:p>
            <a:r>
              <a:rPr lang="en-AU" smtClean="0"/>
              <a:t>POP-LUC, GCP- LUC4C Workshop, Paris 2016</a:t>
            </a:r>
            <a:endParaRPr lang="en-AU"/>
          </a:p>
        </p:txBody>
      </p:sp>
      <p:pic>
        <p:nvPicPr>
          <p:cNvPr id="4" name="Picture 3"/>
          <p:cNvPicPr>
            <a:picLocks noChangeAspect="1"/>
          </p:cNvPicPr>
          <p:nvPr/>
        </p:nvPicPr>
        <p:blipFill>
          <a:blip r:embed="rId2"/>
          <a:stretch>
            <a:fillRect/>
          </a:stretch>
        </p:blipFill>
        <p:spPr>
          <a:xfrm>
            <a:off x="179512" y="1844824"/>
            <a:ext cx="3798807" cy="2545512"/>
          </a:xfrm>
          <a:prstGeom prst="rect">
            <a:avLst/>
          </a:prstGeom>
        </p:spPr>
      </p:pic>
      <p:pic>
        <p:nvPicPr>
          <p:cNvPr id="5" name="Picture 4"/>
          <p:cNvPicPr>
            <a:picLocks noChangeAspect="1"/>
          </p:cNvPicPr>
          <p:nvPr/>
        </p:nvPicPr>
        <p:blipFill>
          <a:blip r:embed="rId3"/>
          <a:stretch>
            <a:fillRect/>
          </a:stretch>
        </p:blipFill>
        <p:spPr>
          <a:xfrm>
            <a:off x="3927015" y="1468624"/>
            <a:ext cx="5216985" cy="3492128"/>
          </a:xfrm>
          <a:prstGeom prst="rect">
            <a:avLst/>
          </a:prstGeom>
        </p:spPr>
      </p:pic>
    </p:spTree>
    <p:extLst>
      <p:ext uri="{BB962C8B-B14F-4D97-AF65-F5344CB8AC3E}">
        <p14:creationId xmlns:p14="http://schemas.microsoft.com/office/powerpoint/2010/main" val="1709768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solidFill>
                  <a:schemeClr val="accent1"/>
                </a:solidFill>
              </a:rPr>
              <a:t>Summary</a:t>
            </a:r>
            <a:br>
              <a:rPr lang="en-AU" dirty="0" smtClean="0">
                <a:solidFill>
                  <a:schemeClr val="accent1"/>
                </a:solidFill>
              </a:rPr>
            </a:br>
            <a:r>
              <a:rPr lang="en-AU" dirty="0" smtClean="0">
                <a:solidFill>
                  <a:schemeClr val="accent1"/>
                </a:solidFill>
              </a:rPr>
              <a:t/>
            </a:r>
            <a:br>
              <a:rPr lang="en-AU" dirty="0" smtClean="0">
                <a:solidFill>
                  <a:schemeClr val="accent1"/>
                </a:solidFill>
              </a:rPr>
            </a:br>
            <a:r>
              <a:rPr lang="en-AU" sz="3100" dirty="0">
                <a:solidFill>
                  <a:srgbClr val="000000"/>
                </a:solidFill>
              </a:rPr>
              <a:t>POP </a:t>
            </a:r>
            <a:r>
              <a:rPr lang="en-AU" sz="3100" dirty="0"/>
              <a:t>represents different elements of the landscape as explicit stands distinguished by age.</a:t>
            </a:r>
            <a:br>
              <a:rPr lang="en-AU" sz="3100" dirty="0"/>
            </a:br>
            <a:r>
              <a:rPr lang="en-AU" sz="3100" dirty="0"/>
              <a:t/>
            </a:r>
            <a:br>
              <a:rPr lang="en-AU" sz="3100" dirty="0"/>
            </a:br>
            <a:r>
              <a:rPr lang="en-AU" sz="3100" dirty="0"/>
              <a:t>Land use transition matrix is used to drive changes in the aerial coverage of those elements. </a:t>
            </a:r>
            <a:br>
              <a:rPr lang="en-AU" sz="3100" dirty="0"/>
            </a:br>
            <a:r>
              <a:rPr lang="en-AU" sz="3100" dirty="0"/>
              <a:t/>
            </a:r>
            <a:br>
              <a:rPr lang="en-AU" sz="3100" dirty="0"/>
            </a:br>
            <a:r>
              <a:rPr lang="en-AU" sz="3100" dirty="0"/>
              <a:t>By representing biomass development of individual forest stands, rather than the whole landscape, we trivially account for different carbon exchange behaviour of primary and secondary forests.</a:t>
            </a:r>
            <a:r>
              <a:rPr lang="en-AU" dirty="0">
                <a:solidFill>
                  <a:schemeClr val="accent1"/>
                </a:solidFill>
              </a:rPr>
              <a:t/>
            </a:r>
            <a:br>
              <a:rPr lang="en-AU" dirty="0">
                <a:solidFill>
                  <a:schemeClr val="accent1"/>
                </a:solidFill>
              </a:rPr>
            </a:br>
            <a:endParaRPr lang="en-AU" sz="3100" dirty="0">
              <a:solidFill>
                <a:schemeClr val="accent1"/>
              </a:solidFill>
            </a:endParaRPr>
          </a:p>
        </p:txBody>
      </p:sp>
      <p:sp>
        <p:nvSpPr>
          <p:cNvPr id="4" name="Footer Placeholder 3"/>
          <p:cNvSpPr>
            <a:spLocks noGrp="1"/>
          </p:cNvSpPr>
          <p:nvPr>
            <p:ph type="ftr" sz="quarter" idx="11"/>
          </p:nvPr>
        </p:nvSpPr>
        <p:spPr/>
        <p:txBody>
          <a:bodyPr/>
          <a:lstStyle/>
          <a:p>
            <a:r>
              <a:rPr lang="en-AU" smtClean="0"/>
              <a:t>POP-LUC, GCP- LUC4C Workshop, Paris 2016</a:t>
            </a:r>
            <a:endParaRPr lang="en-AU"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1" name="Text Box 2"/>
          <p:cNvSpPr txBox="1">
            <a:spLocks noChangeArrowheads="1"/>
          </p:cNvSpPr>
          <p:nvPr/>
        </p:nvSpPr>
        <p:spPr bwMode="auto">
          <a:xfrm>
            <a:off x="2302999" y="260350"/>
            <a:ext cx="4538037" cy="369332"/>
          </a:xfrm>
          <a:prstGeom prst="rect">
            <a:avLst/>
          </a:prstGeom>
          <a:noFill/>
          <a:ln w="9525">
            <a:noFill/>
            <a:miter lim="800000"/>
            <a:headEnd/>
            <a:tailEnd/>
          </a:ln>
          <a:effectLst/>
        </p:spPr>
        <p:txBody>
          <a:bodyPr wrap="none">
            <a:spAutoFit/>
          </a:bodyPr>
          <a:lstStyle/>
          <a:p>
            <a:pPr algn="ctr"/>
            <a:r>
              <a:rPr lang="sv-SE" b="1" dirty="0" smtClean="0">
                <a:solidFill>
                  <a:schemeClr val="accent1"/>
                </a:solidFill>
              </a:rPr>
              <a:t>Age effects on Net Primary Production in POP</a:t>
            </a:r>
            <a:endParaRPr lang="sv-SE" b="1" dirty="0">
              <a:solidFill>
                <a:schemeClr val="accent1"/>
              </a:solidFill>
            </a:endParaRPr>
          </a:p>
        </p:txBody>
      </p:sp>
      <p:pic>
        <p:nvPicPr>
          <p:cNvPr id="18" name="Picture 17" descr="Flux_Age_Effect.png"/>
          <p:cNvPicPr>
            <a:picLocks noChangeAspect="1"/>
          </p:cNvPicPr>
          <p:nvPr/>
        </p:nvPicPr>
        <p:blipFill>
          <a:blip r:embed="rId3" cstate="print"/>
          <a:stretch>
            <a:fillRect/>
          </a:stretch>
        </p:blipFill>
        <p:spPr>
          <a:xfrm>
            <a:off x="4716016" y="1484784"/>
            <a:ext cx="4658504" cy="3491880"/>
          </a:xfrm>
          <a:prstGeom prst="rect">
            <a:avLst/>
          </a:prstGeom>
        </p:spPr>
      </p:pic>
      <p:pic>
        <p:nvPicPr>
          <p:cNvPr id="19" name="Picture 18" descr="Sapwood_Age_Effect.png"/>
          <p:cNvPicPr>
            <a:picLocks noChangeAspect="1"/>
          </p:cNvPicPr>
          <p:nvPr/>
        </p:nvPicPr>
        <p:blipFill>
          <a:blip r:embed="rId4" cstate="print"/>
          <a:stretch>
            <a:fillRect/>
          </a:stretch>
        </p:blipFill>
        <p:spPr>
          <a:xfrm>
            <a:off x="251520" y="1484784"/>
            <a:ext cx="4562438" cy="3419872"/>
          </a:xfrm>
          <a:prstGeom prst="rect">
            <a:avLst/>
          </a:prstGeom>
        </p:spPr>
      </p:pic>
      <p:cxnSp>
        <p:nvCxnSpPr>
          <p:cNvPr id="22" name="Straight Arrow Connector 21"/>
          <p:cNvCxnSpPr/>
          <p:nvPr/>
        </p:nvCxnSpPr>
        <p:spPr>
          <a:xfrm flipV="1">
            <a:off x="1907704" y="2996952"/>
            <a:ext cx="144016"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47664" y="3789040"/>
            <a:ext cx="2808312" cy="369332"/>
          </a:xfrm>
          <a:prstGeom prst="rect">
            <a:avLst/>
          </a:prstGeom>
          <a:noFill/>
        </p:spPr>
        <p:txBody>
          <a:bodyPr wrap="square" rtlCol="0">
            <a:spAutoFit/>
          </a:bodyPr>
          <a:lstStyle/>
          <a:p>
            <a:r>
              <a:rPr lang="en-AU" dirty="0" smtClean="0">
                <a:solidFill>
                  <a:srgbClr val="FF0000"/>
                </a:solidFill>
                <a:latin typeface="Comic Sans MS" pitchFamily="66" charset="0"/>
              </a:rPr>
              <a:t>proportional to leaf area</a:t>
            </a:r>
            <a:endParaRPr lang="en-AU" dirty="0">
              <a:solidFill>
                <a:srgbClr val="FF0000"/>
              </a:solidFill>
              <a:latin typeface="Comic Sans MS" pitchFamily="66" charset="0"/>
            </a:endParaRPr>
          </a:p>
        </p:txBody>
      </p:sp>
      <p:sp>
        <p:nvSpPr>
          <p:cNvPr id="26" name="TextBox 25"/>
          <p:cNvSpPr txBox="1"/>
          <p:nvPr/>
        </p:nvSpPr>
        <p:spPr>
          <a:xfrm>
            <a:off x="2051720" y="1124744"/>
            <a:ext cx="1221809" cy="369332"/>
          </a:xfrm>
          <a:prstGeom prst="rect">
            <a:avLst/>
          </a:prstGeom>
          <a:noFill/>
        </p:spPr>
        <p:txBody>
          <a:bodyPr wrap="none" rtlCol="0">
            <a:spAutoFit/>
          </a:bodyPr>
          <a:lstStyle/>
          <a:p>
            <a:r>
              <a:rPr lang="en-AU" dirty="0" smtClean="0">
                <a:solidFill>
                  <a:srgbClr val="FF0000"/>
                </a:solidFill>
                <a:latin typeface="Comic Sans MS" pitchFamily="66" charset="0"/>
              </a:rPr>
              <a:t>structure</a:t>
            </a:r>
            <a:endParaRPr lang="en-AU" dirty="0">
              <a:solidFill>
                <a:srgbClr val="FF0000"/>
              </a:solidFill>
              <a:latin typeface="Comic Sans MS" pitchFamily="66" charset="0"/>
            </a:endParaRPr>
          </a:p>
        </p:txBody>
      </p:sp>
      <p:sp>
        <p:nvSpPr>
          <p:cNvPr id="27" name="TextBox 26"/>
          <p:cNvSpPr txBox="1"/>
          <p:nvPr/>
        </p:nvSpPr>
        <p:spPr>
          <a:xfrm>
            <a:off x="6732240" y="1196752"/>
            <a:ext cx="1075936" cy="369332"/>
          </a:xfrm>
          <a:prstGeom prst="rect">
            <a:avLst/>
          </a:prstGeom>
          <a:noFill/>
        </p:spPr>
        <p:txBody>
          <a:bodyPr wrap="none" rtlCol="0">
            <a:spAutoFit/>
          </a:bodyPr>
          <a:lstStyle/>
          <a:p>
            <a:r>
              <a:rPr lang="en-AU" dirty="0" smtClean="0">
                <a:solidFill>
                  <a:srgbClr val="FF0000"/>
                </a:solidFill>
                <a:latin typeface="Comic Sans MS" pitchFamily="66" charset="0"/>
              </a:rPr>
              <a:t>function</a:t>
            </a:r>
            <a:endParaRPr lang="en-AU" dirty="0">
              <a:solidFill>
                <a:srgbClr val="FF0000"/>
              </a:solidFill>
              <a:latin typeface="Comic Sans MS" pitchFamily="66" charset="0"/>
            </a:endParaRPr>
          </a:p>
        </p:txBody>
      </p:sp>
      <p:sp>
        <p:nvSpPr>
          <p:cNvPr id="2" name="Footer Placeholder 1"/>
          <p:cNvSpPr>
            <a:spLocks noGrp="1"/>
          </p:cNvSpPr>
          <p:nvPr>
            <p:ph type="ftr" sz="quarter" idx="11"/>
          </p:nvPr>
        </p:nvSpPr>
        <p:spPr/>
        <p:txBody>
          <a:bodyPr/>
          <a:lstStyle/>
          <a:p>
            <a:r>
              <a:rPr lang="en-AU" smtClean="0"/>
              <a:t>POP-LUC, GCP- LUC4C Workshop, Paris 2016</a:t>
            </a:r>
            <a:endParaRPr lang="en-AU" dirty="0"/>
          </a:p>
        </p:txBody>
      </p:sp>
    </p:spTree>
    <p:extLst>
      <p:ext uri="{BB962C8B-B14F-4D97-AF65-F5344CB8AC3E}">
        <p14:creationId xmlns:p14="http://schemas.microsoft.com/office/powerpoint/2010/main" val="40508341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buNone/>
            </a:pPr>
            <a:r>
              <a:rPr lang="en-AU" dirty="0" smtClean="0"/>
              <a:t>“Carbon residence time dominates uncertainty in terrestrial vegetation responses to future climate and atmospheric CO2”</a:t>
            </a:r>
          </a:p>
          <a:p>
            <a:pPr>
              <a:buNone/>
            </a:pPr>
            <a:endParaRPr lang="en-AU" dirty="0" smtClean="0"/>
          </a:p>
          <a:p>
            <a:pPr>
              <a:buNone/>
            </a:pPr>
            <a:endParaRPr lang="en-AU" dirty="0" smtClean="0"/>
          </a:p>
          <a:p>
            <a:pPr>
              <a:buNone/>
            </a:pPr>
            <a:endParaRPr lang="en-AU" dirty="0" smtClean="0"/>
          </a:p>
          <a:p>
            <a:pPr>
              <a:buNone/>
            </a:pPr>
            <a:endParaRPr lang="en-AU" dirty="0" smtClean="0"/>
          </a:p>
          <a:p>
            <a:endParaRPr lang="en-AU" dirty="0" smtClean="0"/>
          </a:p>
          <a:p>
            <a:endParaRPr lang="en-AU" dirty="0" smtClean="0"/>
          </a:p>
          <a:p>
            <a:r>
              <a:rPr lang="en-AU" dirty="0" smtClean="0"/>
              <a:t>Vegetation responses predicted by 7 GVMs to CMIP5 future climate projections</a:t>
            </a:r>
          </a:p>
          <a:p>
            <a:endParaRPr lang="en-AU" dirty="0" smtClean="0"/>
          </a:p>
          <a:p>
            <a:r>
              <a:rPr lang="en-AU" dirty="0" smtClean="0"/>
              <a:t>“A change in research priorities away from production and toward structural dynamics and demographic processes is recommended.” </a:t>
            </a:r>
          </a:p>
          <a:p>
            <a:endParaRPr lang="en-AU" dirty="0" smtClean="0"/>
          </a:p>
          <a:p>
            <a:endParaRPr lang="en-AU" dirty="0" smtClean="0"/>
          </a:p>
          <a:p>
            <a:endParaRPr lang="en-AU" dirty="0"/>
          </a:p>
        </p:txBody>
      </p:sp>
      <p:sp>
        <p:nvSpPr>
          <p:cNvPr id="4" name="Footer Placeholder 3"/>
          <p:cNvSpPr>
            <a:spLocks noGrp="1"/>
          </p:cNvSpPr>
          <p:nvPr>
            <p:ph type="ftr" sz="quarter" idx="11"/>
          </p:nvPr>
        </p:nvSpPr>
        <p:spPr/>
        <p:txBody>
          <a:bodyPr/>
          <a:lstStyle/>
          <a:p>
            <a:r>
              <a:rPr lang="en-AU" smtClean="0"/>
              <a:t>POP-LUC, GCP- LUC4C Workshop, Paris 2016</a:t>
            </a:r>
            <a:endParaRPr lang="en-AU" dirty="0"/>
          </a:p>
        </p:txBody>
      </p:sp>
      <p:pic>
        <p:nvPicPr>
          <p:cNvPr id="56321" name="Picture 1"/>
          <p:cNvPicPr>
            <a:picLocks noChangeAspect="1" noChangeArrowheads="1"/>
          </p:cNvPicPr>
          <p:nvPr/>
        </p:nvPicPr>
        <p:blipFill>
          <a:blip r:embed="rId2" cstate="print"/>
          <a:srcRect/>
          <a:stretch>
            <a:fillRect/>
          </a:stretch>
        </p:blipFill>
        <p:spPr bwMode="auto">
          <a:xfrm>
            <a:off x="179512" y="260648"/>
            <a:ext cx="8640960" cy="2732542"/>
          </a:xfrm>
          <a:prstGeom prst="rect">
            <a:avLst/>
          </a:prstGeom>
          <a:noFill/>
          <a:ln w="9525">
            <a:noFill/>
            <a:miter lim="800000"/>
            <a:headEnd/>
            <a:tailEnd/>
          </a:ln>
        </p:spPr>
      </p:pic>
      <p:sp>
        <p:nvSpPr>
          <p:cNvPr id="8" name="TextBox 7"/>
          <p:cNvSpPr txBox="1"/>
          <p:nvPr/>
        </p:nvSpPr>
        <p:spPr>
          <a:xfrm>
            <a:off x="6228184" y="2852936"/>
            <a:ext cx="2380780" cy="646331"/>
          </a:xfrm>
          <a:prstGeom prst="rect">
            <a:avLst/>
          </a:prstGeom>
          <a:noFill/>
        </p:spPr>
        <p:txBody>
          <a:bodyPr wrap="none" rtlCol="0">
            <a:spAutoFit/>
          </a:bodyPr>
          <a:lstStyle/>
          <a:p>
            <a:pPr lvl="1">
              <a:buNone/>
            </a:pPr>
            <a:r>
              <a:rPr lang="en-AU" dirty="0" smtClean="0">
                <a:solidFill>
                  <a:schemeClr val="accent1"/>
                </a:solidFill>
              </a:rPr>
              <a:t>Friend et al., 2014</a:t>
            </a:r>
          </a:p>
          <a:p>
            <a:pPr lvl="1">
              <a:buNone/>
            </a:pPr>
            <a:r>
              <a:rPr lang="en-AU" i="1" dirty="0" smtClean="0">
                <a:solidFill>
                  <a:schemeClr val="accent1"/>
                </a:solidFill>
              </a:rPr>
              <a:t>PNAS</a:t>
            </a:r>
            <a:r>
              <a:rPr lang="en-AU" dirty="0" smtClean="0">
                <a:solidFill>
                  <a:schemeClr val="accent1"/>
                </a:solidFill>
              </a:rPr>
              <a:t>, 111:  3280</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Importance of the Secondary Vegetation Sink</a:t>
            </a:r>
            <a:endParaRPr lang="en-US" dirty="0"/>
          </a:p>
        </p:txBody>
      </p:sp>
      <p:sp>
        <p:nvSpPr>
          <p:cNvPr id="4" name="Footer Placeholder 3"/>
          <p:cNvSpPr>
            <a:spLocks noGrp="1"/>
          </p:cNvSpPr>
          <p:nvPr>
            <p:ph type="ftr" sz="quarter" idx="11"/>
          </p:nvPr>
        </p:nvSpPr>
        <p:spPr/>
        <p:txBody>
          <a:bodyPr/>
          <a:lstStyle/>
          <a:p>
            <a:r>
              <a:rPr lang="en-AU" smtClean="0"/>
              <a:t>POP-LUC, GCP- LUC4C Workshop, Paris 2016</a:t>
            </a:r>
            <a:endParaRPr lang="en-AU" dirty="0"/>
          </a:p>
        </p:txBody>
      </p:sp>
      <p:pic>
        <p:nvPicPr>
          <p:cNvPr id="7" name="Picture 6"/>
          <p:cNvPicPr>
            <a:picLocks noChangeAspect="1"/>
          </p:cNvPicPr>
          <p:nvPr/>
        </p:nvPicPr>
        <p:blipFill>
          <a:blip r:embed="rId2"/>
          <a:stretch>
            <a:fillRect/>
          </a:stretch>
        </p:blipFill>
        <p:spPr>
          <a:xfrm>
            <a:off x="-324544" y="1916832"/>
            <a:ext cx="10217459" cy="3150592"/>
          </a:xfrm>
          <a:prstGeom prst="rect">
            <a:avLst/>
          </a:prstGeom>
        </p:spPr>
      </p:pic>
      <p:sp>
        <p:nvSpPr>
          <p:cNvPr id="8" name="TextBox 7"/>
          <p:cNvSpPr txBox="1"/>
          <p:nvPr/>
        </p:nvSpPr>
        <p:spPr>
          <a:xfrm>
            <a:off x="467544" y="5301208"/>
            <a:ext cx="4695441" cy="646331"/>
          </a:xfrm>
          <a:prstGeom prst="rect">
            <a:avLst/>
          </a:prstGeom>
          <a:noFill/>
        </p:spPr>
        <p:txBody>
          <a:bodyPr wrap="none" rtlCol="0">
            <a:spAutoFit/>
          </a:bodyPr>
          <a:lstStyle/>
          <a:p>
            <a:r>
              <a:rPr lang="en-US" dirty="0"/>
              <a:t>Secondary Forest Sink of 0.3-0.6 GT C y</a:t>
            </a:r>
            <a:r>
              <a:rPr lang="en-US" baseline="30000" dirty="0"/>
              <a:t>-1 </a:t>
            </a:r>
            <a:r>
              <a:rPr lang="en-US" dirty="0"/>
              <a:t>(1990s)</a:t>
            </a:r>
            <a:endParaRPr lang="en-US" dirty="0" smtClean="0"/>
          </a:p>
          <a:p>
            <a:r>
              <a:rPr lang="en-US" dirty="0" err="1" smtClean="0"/>
              <a:t>Shevliakova</a:t>
            </a:r>
            <a:r>
              <a:rPr lang="en-US" dirty="0" smtClean="0"/>
              <a:t> et al. 2009, GBC, 23</a:t>
            </a:r>
            <a:endParaRPr lang="en-US" dirty="0"/>
          </a:p>
        </p:txBody>
      </p:sp>
    </p:spTree>
    <p:extLst>
      <p:ext uri="{BB962C8B-B14F-4D97-AF65-F5344CB8AC3E}">
        <p14:creationId xmlns:p14="http://schemas.microsoft.com/office/powerpoint/2010/main" val="1568771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noChangeArrowheads="1"/>
          </p:cNvPicPr>
          <p:nvPr/>
        </p:nvPicPr>
        <p:blipFill>
          <a:blip r:embed="rId3" cstate="print"/>
          <a:srcRect/>
          <a:stretch>
            <a:fillRect/>
          </a:stretch>
        </p:blipFill>
        <p:spPr bwMode="auto">
          <a:xfrm>
            <a:off x="1043608" y="404664"/>
            <a:ext cx="5328592" cy="3685270"/>
          </a:xfrm>
          <a:prstGeom prst="rect">
            <a:avLst/>
          </a:prstGeom>
          <a:noFill/>
          <a:ln w="9525">
            <a:noFill/>
            <a:miter lim="800000"/>
            <a:headEnd/>
            <a:tailEnd/>
          </a:ln>
        </p:spPr>
      </p:pic>
      <p:sp>
        <p:nvSpPr>
          <p:cNvPr id="8195" name="Text Box 2"/>
          <p:cNvSpPr txBox="1">
            <a:spLocks noChangeArrowheads="1"/>
          </p:cNvSpPr>
          <p:nvPr/>
        </p:nvSpPr>
        <p:spPr bwMode="auto">
          <a:xfrm>
            <a:off x="1938683" y="0"/>
            <a:ext cx="5104507" cy="646331"/>
          </a:xfrm>
          <a:prstGeom prst="rect">
            <a:avLst/>
          </a:prstGeom>
          <a:noFill/>
          <a:ln w="9525">
            <a:noFill/>
            <a:miter lim="800000"/>
            <a:headEnd/>
            <a:tailEnd/>
          </a:ln>
        </p:spPr>
        <p:txBody>
          <a:bodyPr wrap="none">
            <a:spAutoFit/>
          </a:bodyPr>
          <a:lstStyle/>
          <a:p>
            <a:pPr algn="ctr"/>
            <a:r>
              <a:rPr lang="sv-SE" b="1" dirty="0">
                <a:solidFill>
                  <a:schemeClr val="hlink"/>
                </a:solidFill>
              </a:rPr>
              <a:t>N</a:t>
            </a:r>
            <a:r>
              <a:rPr lang="sv-SE" b="1" dirty="0" smtClean="0">
                <a:solidFill>
                  <a:schemeClr val="hlink"/>
                </a:solidFill>
              </a:rPr>
              <a:t>ew approach: Populations-order-physiology (POP)</a:t>
            </a:r>
          </a:p>
          <a:p>
            <a:pPr algn="ctr"/>
            <a:endParaRPr lang="sv-SE" b="1" dirty="0">
              <a:solidFill>
                <a:schemeClr val="hlink"/>
              </a:solidFill>
            </a:endParaRPr>
          </a:p>
        </p:txBody>
      </p:sp>
      <p:pic>
        <p:nvPicPr>
          <p:cNvPr id="12" name="Picture 11" descr="patches.jpg"/>
          <p:cNvPicPr>
            <a:picLocks noChangeAspect="1"/>
          </p:cNvPicPr>
          <p:nvPr/>
        </p:nvPicPr>
        <p:blipFill>
          <a:blip r:embed="rId4" cstate="print"/>
          <a:stretch>
            <a:fillRect/>
          </a:stretch>
        </p:blipFill>
        <p:spPr>
          <a:xfrm>
            <a:off x="4283968" y="4149080"/>
            <a:ext cx="841341" cy="1176966"/>
          </a:xfrm>
          <a:prstGeom prst="rect">
            <a:avLst/>
          </a:prstGeom>
        </p:spPr>
      </p:pic>
      <p:pic>
        <p:nvPicPr>
          <p:cNvPr id="13" name="Picture 12" descr="stand.jpg"/>
          <p:cNvPicPr>
            <a:picLocks noChangeAspect="1"/>
          </p:cNvPicPr>
          <p:nvPr/>
        </p:nvPicPr>
        <p:blipFill>
          <a:blip r:embed="rId5" cstate="print"/>
          <a:stretch>
            <a:fillRect/>
          </a:stretch>
        </p:blipFill>
        <p:spPr>
          <a:xfrm>
            <a:off x="5580112" y="4149080"/>
            <a:ext cx="781673" cy="1093494"/>
          </a:xfrm>
          <a:prstGeom prst="rect">
            <a:avLst/>
          </a:prstGeom>
        </p:spPr>
      </p:pic>
      <p:cxnSp>
        <p:nvCxnSpPr>
          <p:cNvPr id="14" name="Straight Arrow Connector 13"/>
          <p:cNvCxnSpPr/>
          <p:nvPr/>
        </p:nvCxnSpPr>
        <p:spPr>
          <a:xfrm>
            <a:off x="5004048" y="4797152"/>
            <a:ext cx="569393"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843808" y="4725144"/>
            <a:ext cx="1433489" cy="0"/>
          </a:xfrm>
          <a:prstGeom prst="straightConnector1">
            <a:avLst/>
          </a:prstGeom>
          <a:ln w="12700">
            <a:solidFill>
              <a:schemeClr val="tx1"/>
            </a:solidFill>
            <a:headEnd w="sm" len="sm"/>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63688" y="5301208"/>
            <a:ext cx="1320147" cy="338554"/>
          </a:xfrm>
          <a:prstGeom prst="rect">
            <a:avLst/>
          </a:prstGeom>
          <a:noFill/>
        </p:spPr>
        <p:txBody>
          <a:bodyPr wrap="square" rtlCol="0">
            <a:spAutoFit/>
          </a:bodyPr>
          <a:lstStyle/>
          <a:p>
            <a:r>
              <a:rPr lang="en-AU" sz="1600" dirty="0" smtClean="0"/>
              <a:t>Grid-cells</a:t>
            </a:r>
            <a:endParaRPr lang="en-AU" sz="1600" dirty="0"/>
          </a:p>
        </p:txBody>
      </p:sp>
      <p:sp>
        <p:nvSpPr>
          <p:cNvPr id="9" name="TextBox 8"/>
          <p:cNvSpPr txBox="1"/>
          <p:nvPr/>
        </p:nvSpPr>
        <p:spPr>
          <a:xfrm>
            <a:off x="5364088" y="5301208"/>
            <a:ext cx="1872208" cy="830997"/>
          </a:xfrm>
          <a:prstGeom prst="rect">
            <a:avLst/>
          </a:prstGeom>
          <a:noFill/>
        </p:spPr>
        <p:txBody>
          <a:bodyPr wrap="square" rtlCol="0">
            <a:spAutoFit/>
          </a:bodyPr>
          <a:lstStyle/>
          <a:p>
            <a:r>
              <a:rPr lang="en-AU" sz="1600" dirty="0" smtClean="0"/>
              <a:t>cohorts</a:t>
            </a:r>
          </a:p>
          <a:p>
            <a:r>
              <a:rPr lang="en-AU" sz="1600" dirty="0" smtClean="0"/>
              <a:t>(recruitment, growth, mortality)</a:t>
            </a:r>
            <a:endParaRPr lang="en-AU" sz="1600" dirty="0"/>
          </a:p>
        </p:txBody>
      </p:sp>
      <p:sp>
        <p:nvSpPr>
          <p:cNvPr id="20" name="TextBox 19"/>
          <p:cNvSpPr txBox="1"/>
          <p:nvPr/>
        </p:nvSpPr>
        <p:spPr>
          <a:xfrm>
            <a:off x="3635896" y="5373216"/>
            <a:ext cx="1656184" cy="584775"/>
          </a:xfrm>
          <a:prstGeom prst="rect">
            <a:avLst/>
          </a:prstGeom>
          <a:noFill/>
        </p:spPr>
        <p:txBody>
          <a:bodyPr wrap="square" rtlCol="0">
            <a:spAutoFit/>
          </a:bodyPr>
          <a:lstStyle/>
          <a:p>
            <a:r>
              <a:rPr lang="en-AU" sz="1600" dirty="0" smtClean="0"/>
              <a:t>patches (disturbance )</a:t>
            </a:r>
            <a:endParaRPr lang="en-AU" sz="1600" dirty="0"/>
          </a:p>
        </p:txBody>
      </p:sp>
      <p:sp>
        <p:nvSpPr>
          <p:cNvPr id="21" name="Rectangle 20"/>
          <p:cNvSpPr/>
          <p:nvPr/>
        </p:nvSpPr>
        <p:spPr>
          <a:xfrm>
            <a:off x="2843808" y="1052736"/>
            <a:ext cx="43204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2"/>
          <p:cNvPicPr>
            <a:picLocks noChangeAspect="1" noChangeArrowheads="1"/>
          </p:cNvPicPr>
          <p:nvPr/>
        </p:nvPicPr>
        <p:blipFill>
          <a:blip r:embed="rId6" cstate="print">
            <a:lum bright="100000" contrast="80000"/>
          </a:blip>
          <a:srcRect/>
          <a:stretch>
            <a:fillRect/>
          </a:stretch>
        </p:blipFill>
        <p:spPr bwMode="auto">
          <a:xfrm>
            <a:off x="1187624" y="4077072"/>
            <a:ext cx="2160240" cy="2428690"/>
          </a:xfrm>
          <a:prstGeom prst="rect">
            <a:avLst/>
          </a:prstGeom>
          <a:noFill/>
          <a:ln w="9525">
            <a:noFill/>
            <a:miter lim="800000"/>
            <a:headEnd/>
            <a:tailEnd/>
          </a:ln>
          <a:effectLst/>
        </p:spPr>
      </p:pic>
      <p:sp>
        <p:nvSpPr>
          <p:cNvPr id="16" name="Text Box 47"/>
          <p:cNvSpPr txBox="1">
            <a:spLocks noChangeArrowheads="1"/>
          </p:cNvSpPr>
          <p:nvPr/>
        </p:nvSpPr>
        <p:spPr bwMode="auto">
          <a:xfrm>
            <a:off x="3239221" y="6334780"/>
            <a:ext cx="4608512" cy="523220"/>
          </a:xfrm>
          <a:prstGeom prst="rect">
            <a:avLst/>
          </a:prstGeom>
          <a:noFill/>
          <a:ln w="9525">
            <a:noFill/>
            <a:miter lim="800000"/>
            <a:headEnd/>
            <a:tailEnd/>
          </a:ln>
        </p:spPr>
        <p:txBody>
          <a:bodyPr wrap="square">
            <a:spAutoFit/>
          </a:bodyPr>
          <a:lstStyle/>
          <a:p>
            <a:r>
              <a:rPr lang="sv-SE" sz="1400" dirty="0">
                <a:solidFill>
                  <a:schemeClr val="bg1"/>
                </a:solidFill>
              </a:rPr>
              <a:t>*Haverd et al. 2013</a:t>
            </a:r>
          </a:p>
          <a:p>
            <a:r>
              <a:rPr lang="sv-SE" sz="1400" i="1" dirty="0">
                <a:solidFill>
                  <a:schemeClr val="bg1"/>
                </a:solidFill>
              </a:rPr>
              <a:t>Geophysical Research Letters </a:t>
            </a:r>
            <a:r>
              <a:rPr lang="sv-SE" sz="1400" dirty="0">
                <a:solidFill>
                  <a:schemeClr val="bg1"/>
                </a:solidFill>
              </a:rPr>
              <a:t>40: 5234-5239</a:t>
            </a:r>
            <a:endParaRPr lang="en-US" sz="1400" dirty="0">
              <a:solidFill>
                <a:schemeClr val="bg1"/>
              </a:solidFill>
            </a:endParaRPr>
          </a:p>
        </p:txBody>
      </p:sp>
      <p:sp>
        <p:nvSpPr>
          <p:cNvPr id="3" name="Footer Placeholder 2"/>
          <p:cNvSpPr>
            <a:spLocks noGrp="1"/>
          </p:cNvSpPr>
          <p:nvPr>
            <p:ph type="ftr" sz="quarter" idx="11"/>
          </p:nvPr>
        </p:nvSpPr>
        <p:spPr/>
        <p:txBody>
          <a:bodyPr/>
          <a:lstStyle/>
          <a:p>
            <a:r>
              <a:rPr lang="en-AU" smtClean="0"/>
              <a:t>POP-LUC, GCP- LUC4C Workshop, Paris 2016</a:t>
            </a:r>
            <a:endParaRPr lang="en-AU"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327" name="Object 55"/>
          <p:cNvGraphicFramePr>
            <a:graphicFrameLocks noChangeAspect="1"/>
          </p:cNvGraphicFramePr>
          <p:nvPr/>
        </p:nvGraphicFramePr>
        <p:xfrm>
          <a:off x="5969000" y="4797425"/>
          <a:ext cx="2465388" cy="727075"/>
        </p:xfrm>
        <a:graphic>
          <a:graphicData uri="http://schemas.openxmlformats.org/presentationml/2006/ole">
            <mc:AlternateContent xmlns:mc="http://schemas.openxmlformats.org/markup-compatibility/2006">
              <mc:Choice xmlns:v="urn:schemas-microsoft-com:vml" Requires="v">
                <p:oleObj spid="_x0000_s25614" name="Equation" r:id="rId4" imgW="1206360" imgH="355320" progId="Equation.DSMT4">
                  <p:embed/>
                </p:oleObj>
              </mc:Choice>
              <mc:Fallback>
                <p:oleObj name="Equation" r:id="rId4" imgW="1206360" imgH="3553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0" y="4797425"/>
                        <a:ext cx="2465388"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54331" name="Group 59"/>
          <p:cNvGrpSpPr>
            <a:grpSpLocks/>
          </p:cNvGrpSpPr>
          <p:nvPr/>
        </p:nvGrpSpPr>
        <p:grpSpPr bwMode="auto">
          <a:xfrm>
            <a:off x="899592" y="836712"/>
            <a:ext cx="4464051" cy="2290723"/>
            <a:chOff x="567" y="255"/>
            <a:chExt cx="2812" cy="1746"/>
          </a:xfrm>
        </p:grpSpPr>
        <p:sp>
          <p:nvSpPr>
            <p:cNvPr id="54276" name="Rectangle 4"/>
            <p:cNvSpPr>
              <a:spLocks noChangeArrowheads="1"/>
            </p:cNvSpPr>
            <p:nvPr/>
          </p:nvSpPr>
          <p:spPr bwMode="auto">
            <a:xfrm>
              <a:off x="794" y="255"/>
              <a:ext cx="2585" cy="15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277" name="Freeform 5"/>
            <p:cNvSpPr>
              <a:spLocks/>
            </p:cNvSpPr>
            <p:nvPr/>
          </p:nvSpPr>
          <p:spPr bwMode="auto">
            <a:xfrm>
              <a:off x="794" y="618"/>
              <a:ext cx="2495" cy="1180"/>
            </a:xfrm>
            <a:custGeom>
              <a:avLst/>
              <a:gdLst>
                <a:gd name="T0" fmla="*/ 0 w 1950"/>
                <a:gd name="T1" fmla="*/ 1269 h 1270"/>
                <a:gd name="T2" fmla="*/ 144 w 1950"/>
                <a:gd name="T3" fmla="*/ 992 h 1270"/>
                <a:gd name="T4" fmla="*/ 591 w 1950"/>
                <a:gd name="T5" fmla="*/ 8 h 1270"/>
                <a:gd name="T6" fmla="*/ 1270 w 1950"/>
                <a:gd name="T7" fmla="*/ 1042 h 1270"/>
                <a:gd name="T8" fmla="*/ 1950 w 1950"/>
                <a:gd name="T9" fmla="*/ 1270 h 1270"/>
                <a:gd name="T10" fmla="*/ 0 w 1950"/>
                <a:gd name="T11" fmla="*/ 1269 h 1270"/>
              </a:gdLst>
              <a:ahLst/>
              <a:cxnLst>
                <a:cxn ang="0">
                  <a:pos x="T0" y="T1"/>
                </a:cxn>
                <a:cxn ang="0">
                  <a:pos x="T2" y="T3"/>
                </a:cxn>
                <a:cxn ang="0">
                  <a:pos x="T4" y="T5"/>
                </a:cxn>
                <a:cxn ang="0">
                  <a:pos x="T6" y="T7"/>
                </a:cxn>
                <a:cxn ang="0">
                  <a:pos x="T8" y="T9"/>
                </a:cxn>
                <a:cxn ang="0">
                  <a:pos x="T10" y="T11"/>
                </a:cxn>
              </a:cxnLst>
              <a:rect l="0" t="0" r="r" b="b"/>
              <a:pathLst>
                <a:path w="1950" h="1270">
                  <a:moveTo>
                    <a:pt x="0" y="1269"/>
                  </a:moveTo>
                  <a:cubicBezTo>
                    <a:pt x="24" y="1223"/>
                    <a:pt x="46" y="1202"/>
                    <a:pt x="144" y="992"/>
                  </a:cubicBezTo>
                  <a:cubicBezTo>
                    <a:pt x="242" y="782"/>
                    <a:pt x="403" y="0"/>
                    <a:pt x="591" y="8"/>
                  </a:cubicBezTo>
                  <a:cubicBezTo>
                    <a:pt x="779" y="16"/>
                    <a:pt x="1044" y="832"/>
                    <a:pt x="1270" y="1042"/>
                  </a:cubicBezTo>
                  <a:cubicBezTo>
                    <a:pt x="1496" y="1252"/>
                    <a:pt x="1808" y="1222"/>
                    <a:pt x="1950" y="1270"/>
                  </a:cubicBezTo>
                  <a:cubicBezTo>
                    <a:pt x="1950" y="1270"/>
                    <a:pt x="0" y="1269"/>
                    <a:pt x="0" y="1269"/>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278" name="Text Box 6"/>
            <p:cNvSpPr txBox="1">
              <a:spLocks noChangeArrowheads="1"/>
            </p:cNvSpPr>
            <p:nvPr/>
          </p:nvSpPr>
          <p:spPr bwMode="auto">
            <a:xfrm rot="16200000">
              <a:off x="158" y="936"/>
              <a:ext cx="10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t>probability density</a:t>
              </a:r>
            </a:p>
          </p:txBody>
        </p:sp>
        <p:sp>
          <p:nvSpPr>
            <p:cNvPr id="54279" name="Line 7"/>
            <p:cNvSpPr>
              <a:spLocks noChangeShapeType="1"/>
            </p:cNvSpPr>
            <p:nvPr/>
          </p:nvSpPr>
          <p:spPr bwMode="auto">
            <a:xfrm>
              <a:off x="1565" y="1751"/>
              <a:ext cx="0"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280" name="Text Box 8"/>
            <p:cNvSpPr txBox="1">
              <a:spLocks noChangeArrowheads="1"/>
            </p:cNvSpPr>
            <p:nvPr/>
          </p:nvSpPr>
          <p:spPr bwMode="auto">
            <a:xfrm>
              <a:off x="1474" y="1807"/>
              <a:ext cx="18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err="1" smtClean="0">
                  <a:sym typeface="Symbol" charset="0"/>
                </a:rPr>
                <a:t>λ</a:t>
              </a:r>
              <a:r>
                <a:rPr lang="en-US" sz="1400" dirty="0" smtClean="0">
                  <a:sym typeface="Symbol" charset="0"/>
                </a:rPr>
                <a:t>= </a:t>
              </a:r>
              <a:r>
                <a:rPr lang="en-US" sz="1400" dirty="0">
                  <a:sym typeface="Symbol" charset="0"/>
                </a:rPr>
                <a:t>mean disturbance frequency (</a:t>
              </a:r>
              <a:r>
                <a:rPr lang="en-US" sz="1400" dirty="0" smtClean="0">
                  <a:sym typeface="Symbol" charset="0"/>
                </a:rPr>
                <a:t>yr</a:t>
              </a:r>
              <a:r>
                <a:rPr lang="en-US" sz="1400" baseline="30000" dirty="0" smtClean="0">
                  <a:sym typeface="Symbol" charset="0"/>
                </a:rPr>
                <a:t>-1</a:t>
              </a:r>
              <a:r>
                <a:rPr lang="en-US" sz="1400" dirty="0">
                  <a:sym typeface="Symbol" charset="0"/>
                </a:rPr>
                <a:t>)</a:t>
              </a:r>
            </a:p>
          </p:txBody>
        </p:sp>
        <p:sp>
          <p:nvSpPr>
            <p:cNvPr id="54329" name="Text Box 11"/>
            <p:cNvSpPr txBox="1">
              <a:spLocks noChangeArrowheads="1"/>
            </p:cNvSpPr>
            <p:nvPr/>
          </p:nvSpPr>
          <p:spPr bwMode="auto">
            <a:xfrm>
              <a:off x="793" y="255"/>
              <a:ext cx="136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r>
                <a:rPr lang="en-US" sz="1400" dirty="0">
                  <a:solidFill>
                    <a:srgbClr val="FF3300"/>
                  </a:solidFill>
                  <a:latin typeface="Comic Sans MS" charset="0"/>
                </a:rPr>
                <a:t>Poisson distribution with parameter </a:t>
              </a:r>
              <a:r>
                <a:rPr lang="en-US" sz="1400" dirty="0" err="1" smtClean="0">
                  <a:solidFill>
                    <a:srgbClr val="FF3300"/>
                  </a:solidFill>
                  <a:latin typeface="Comic Sans MS" charset="0"/>
                </a:rPr>
                <a:t>λ</a:t>
              </a:r>
              <a:endParaRPr lang="en-US" sz="1600" i="1" baseline="-25000" dirty="0">
                <a:solidFill>
                  <a:srgbClr val="FF3300"/>
                </a:solidFill>
                <a:latin typeface="Times New Roman" charset="0"/>
                <a:sym typeface="Symbol" charset="0"/>
              </a:endParaRPr>
            </a:p>
          </p:txBody>
        </p:sp>
      </p:grpSp>
      <p:grpSp>
        <p:nvGrpSpPr>
          <p:cNvPr id="2" name="Group 1"/>
          <p:cNvGrpSpPr/>
          <p:nvPr/>
        </p:nvGrpSpPr>
        <p:grpSpPr>
          <a:xfrm>
            <a:off x="899592" y="3429000"/>
            <a:ext cx="4537075" cy="2591841"/>
            <a:chOff x="900113" y="3573463"/>
            <a:chExt cx="4537075" cy="2811462"/>
          </a:xfrm>
        </p:grpSpPr>
        <p:grpSp>
          <p:nvGrpSpPr>
            <p:cNvPr id="54332" name="Group 60"/>
            <p:cNvGrpSpPr>
              <a:grpSpLocks/>
            </p:cNvGrpSpPr>
            <p:nvPr/>
          </p:nvGrpSpPr>
          <p:grpSpPr bwMode="auto">
            <a:xfrm>
              <a:off x="1260475" y="3862388"/>
              <a:ext cx="4103688" cy="2168525"/>
              <a:chOff x="794" y="2433"/>
              <a:chExt cx="2585" cy="1366"/>
            </a:xfrm>
          </p:grpSpPr>
          <p:sp>
            <p:nvSpPr>
              <p:cNvPr id="54301" name="Rectangle 29"/>
              <p:cNvSpPr>
                <a:spLocks noChangeArrowheads="1"/>
              </p:cNvSpPr>
              <p:nvPr/>
            </p:nvSpPr>
            <p:spPr bwMode="auto">
              <a:xfrm>
                <a:off x="794" y="2433"/>
                <a:ext cx="46"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02" name="Rectangle 30"/>
              <p:cNvSpPr>
                <a:spLocks noChangeArrowheads="1"/>
              </p:cNvSpPr>
              <p:nvPr/>
            </p:nvSpPr>
            <p:spPr bwMode="auto">
              <a:xfrm>
                <a:off x="839" y="2569"/>
                <a:ext cx="46" cy="12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03" name="Rectangle 31"/>
              <p:cNvSpPr>
                <a:spLocks noChangeArrowheads="1"/>
              </p:cNvSpPr>
              <p:nvPr/>
            </p:nvSpPr>
            <p:spPr bwMode="auto">
              <a:xfrm>
                <a:off x="885" y="2660"/>
                <a:ext cx="46" cy="113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04" name="Rectangle 32"/>
              <p:cNvSpPr>
                <a:spLocks noChangeArrowheads="1"/>
              </p:cNvSpPr>
              <p:nvPr/>
            </p:nvSpPr>
            <p:spPr bwMode="auto">
              <a:xfrm>
                <a:off x="930" y="2750"/>
                <a:ext cx="46" cy="10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05" name="Rectangle 33"/>
              <p:cNvSpPr>
                <a:spLocks noChangeArrowheads="1"/>
              </p:cNvSpPr>
              <p:nvPr/>
            </p:nvSpPr>
            <p:spPr bwMode="auto">
              <a:xfrm>
                <a:off x="975" y="2886"/>
                <a:ext cx="91" cy="90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06" name="Rectangle 34"/>
              <p:cNvSpPr>
                <a:spLocks noChangeArrowheads="1"/>
              </p:cNvSpPr>
              <p:nvPr/>
            </p:nvSpPr>
            <p:spPr bwMode="auto">
              <a:xfrm>
                <a:off x="1066" y="3068"/>
                <a:ext cx="91" cy="7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07" name="Rectangle 35"/>
              <p:cNvSpPr>
                <a:spLocks noChangeArrowheads="1"/>
              </p:cNvSpPr>
              <p:nvPr/>
            </p:nvSpPr>
            <p:spPr bwMode="auto">
              <a:xfrm>
                <a:off x="1157" y="3158"/>
                <a:ext cx="91" cy="6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08" name="Rectangle 36"/>
              <p:cNvSpPr>
                <a:spLocks noChangeArrowheads="1"/>
              </p:cNvSpPr>
              <p:nvPr/>
            </p:nvSpPr>
            <p:spPr bwMode="auto">
              <a:xfrm>
                <a:off x="1247" y="3249"/>
                <a:ext cx="91" cy="5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09" name="Rectangle 37"/>
              <p:cNvSpPr>
                <a:spLocks noChangeArrowheads="1"/>
              </p:cNvSpPr>
              <p:nvPr/>
            </p:nvSpPr>
            <p:spPr bwMode="auto">
              <a:xfrm>
                <a:off x="1338" y="3340"/>
                <a:ext cx="182" cy="4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10" name="Rectangle 38"/>
              <p:cNvSpPr>
                <a:spLocks noChangeArrowheads="1"/>
              </p:cNvSpPr>
              <p:nvPr/>
            </p:nvSpPr>
            <p:spPr bwMode="auto">
              <a:xfrm>
                <a:off x="1520" y="3431"/>
                <a:ext cx="182" cy="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11" name="Rectangle 39"/>
              <p:cNvSpPr>
                <a:spLocks noChangeArrowheads="1"/>
              </p:cNvSpPr>
              <p:nvPr/>
            </p:nvSpPr>
            <p:spPr bwMode="auto">
              <a:xfrm>
                <a:off x="1701" y="3476"/>
                <a:ext cx="182" cy="31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12" name="Rectangle 40"/>
              <p:cNvSpPr>
                <a:spLocks noChangeArrowheads="1"/>
              </p:cNvSpPr>
              <p:nvPr/>
            </p:nvSpPr>
            <p:spPr bwMode="auto">
              <a:xfrm>
                <a:off x="1882" y="3521"/>
                <a:ext cx="182" cy="27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13" name="Rectangle 41"/>
              <p:cNvSpPr>
                <a:spLocks noChangeArrowheads="1"/>
              </p:cNvSpPr>
              <p:nvPr/>
            </p:nvSpPr>
            <p:spPr bwMode="auto">
              <a:xfrm>
                <a:off x="2064" y="3567"/>
                <a:ext cx="363" cy="2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14" name="Rectangle 42"/>
              <p:cNvSpPr>
                <a:spLocks noChangeArrowheads="1"/>
              </p:cNvSpPr>
              <p:nvPr/>
            </p:nvSpPr>
            <p:spPr bwMode="auto">
              <a:xfrm>
                <a:off x="2427" y="3657"/>
                <a:ext cx="363" cy="1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15" name="Rectangle 43"/>
              <p:cNvSpPr>
                <a:spLocks noChangeArrowheads="1"/>
              </p:cNvSpPr>
              <p:nvPr/>
            </p:nvSpPr>
            <p:spPr bwMode="auto">
              <a:xfrm>
                <a:off x="2790" y="3703"/>
                <a:ext cx="363" cy="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16" name="Rectangle 44"/>
              <p:cNvSpPr>
                <a:spLocks noChangeArrowheads="1"/>
              </p:cNvSpPr>
              <p:nvPr/>
            </p:nvSpPr>
            <p:spPr bwMode="auto">
              <a:xfrm>
                <a:off x="3153" y="3748"/>
                <a:ext cx="226" cy="4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4335" name="Group 63"/>
            <p:cNvGrpSpPr>
              <a:grpSpLocks/>
            </p:cNvGrpSpPr>
            <p:nvPr/>
          </p:nvGrpSpPr>
          <p:grpSpPr bwMode="auto">
            <a:xfrm>
              <a:off x="3405188" y="5930900"/>
              <a:ext cx="563562" cy="439738"/>
              <a:chOff x="2145" y="3736"/>
              <a:chExt cx="355" cy="277"/>
            </a:xfrm>
          </p:grpSpPr>
          <p:sp>
            <p:nvSpPr>
              <p:cNvPr id="54321" name="Line 49"/>
              <p:cNvSpPr>
                <a:spLocks noChangeShapeType="1"/>
              </p:cNvSpPr>
              <p:nvPr/>
            </p:nvSpPr>
            <p:spPr bwMode="auto">
              <a:xfrm>
                <a:off x="2245" y="3736"/>
                <a:ext cx="0"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322" name="Text Box 50"/>
              <p:cNvSpPr txBox="1">
                <a:spLocks noChangeArrowheads="1"/>
              </p:cNvSpPr>
              <p:nvPr/>
            </p:nvSpPr>
            <p:spPr bwMode="auto">
              <a:xfrm>
                <a:off x="2145" y="3782"/>
                <a:ext cx="35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i="1">
                    <a:latin typeface="Times New Roman" charset="0"/>
                    <a:sym typeface="Symbol" charset="0"/>
                  </a:rPr>
                  <a:t>a</a:t>
                </a:r>
                <a:r>
                  <a:rPr lang="en-US" i="1" baseline="-25000">
                    <a:latin typeface="Times New Roman" charset="0"/>
                    <a:sym typeface="Symbol" charset="0"/>
                  </a:rPr>
                  <a:t>i</a:t>
                </a:r>
                <a:endParaRPr lang="en-US" sz="1400" i="1">
                  <a:sym typeface="Symbol" charset="0"/>
                </a:endParaRPr>
              </a:p>
            </p:txBody>
          </p:sp>
        </p:grpSp>
        <p:grpSp>
          <p:nvGrpSpPr>
            <p:cNvPr id="54333" name="Group 61"/>
            <p:cNvGrpSpPr>
              <a:grpSpLocks/>
            </p:cNvGrpSpPr>
            <p:nvPr/>
          </p:nvGrpSpPr>
          <p:grpSpPr bwMode="auto">
            <a:xfrm>
              <a:off x="3276601" y="4437060"/>
              <a:ext cx="2160587" cy="1222375"/>
              <a:chOff x="2064" y="2795"/>
              <a:chExt cx="1361" cy="770"/>
            </a:xfrm>
          </p:grpSpPr>
          <p:sp>
            <p:nvSpPr>
              <p:cNvPr id="54319" name="Text Box 11"/>
              <p:cNvSpPr txBox="1">
                <a:spLocks noChangeArrowheads="1"/>
              </p:cNvSpPr>
              <p:nvPr/>
            </p:nvSpPr>
            <p:spPr bwMode="auto">
              <a:xfrm>
                <a:off x="2064" y="2795"/>
                <a:ext cx="1361"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r>
                  <a:rPr lang="en-US" sz="1400" dirty="0">
                    <a:solidFill>
                      <a:srgbClr val="FF3300"/>
                    </a:solidFill>
                    <a:latin typeface="Comic Sans MS" charset="0"/>
                  </a:rPr>
                  <a:t>weight </a:t>
                </a:r>
                <a:r>
                  <a:rPr lang="en-US" sz="1600" i="1" dirty="0" err="1">
                    <a:solidFill>
                      <a:srgbClr val="FF3300"/>
                    </a:solidFill>
                    <a:latin typeface="Times New Roman" charset="0"/>
                  </a:rPr>
                  <a:t>w</a:t>
                </a:r>
                <a:r>
                  <a:rPr lang="en-US" sz="1600" i="1" baseline="-25000" dirty="0" err="1">
                    <a:solidFill>
                      <a:srgbClr val="FF3300"/>
                    </a:solidFill>
                    <a:latin typeface="Times New Roman" charset="0"/>
                  </a:rPr>
                  <a:t>i</a:t>
                </a:r>
                <a:r>
                  <a:rPr lang="en-US" sz="1400" dirty="0">
                    <a:solidFill>
                      <a:srgbClr val="FF3300"/>
                    </a:solidFill>
                    <a:latin typeface="Comic Sans MS" charset="0"/>
                  </a:rPr>
                  <a:t> for patch</a:t>
                </a:r>
              </a:p>
              <a:p>
                <a:r>
                  <a:rPr lang="en-US" sz="1400" dirty="0">
                    <a:solidFill>
                      <a:srgbClr val="FF3300"/>
                    </a:solidFill>
                    <a:latin typeface="Comic Sans MS" charset="0"/>
                  </a:rPr>
                  <a:t>of age </a:t>
                </a:r>
                <a:r>
                  <a:rPr lang="en-US" sz="1600" i="1" dirty="0" err="1">
                    <a:solidFill>
                      <a:srgbClr val="FF3300"/>
                    </a:solidFill>
                    <a:latin typeface="Times New Roman" charset="0"/>
                  </a:rPr>
                  <a:t>a</a:t>
                </a:r>
                <a:r>
                  <a:rPr lang="en-US" sz="1600" i="1" baseline="-25000" dirty="0" err="1">
                    <a:solidFill>
                      <a:srgbClr val="FF3300"/>
                    </a:solidFill>
                    <a:latin typeface="Times New Roman" charset="0"/>
                  </a:rPr>
                  <a:t>i</a:t>
                </a:r>
                <a:endParaRPr lang="en-US" sz="1600" i="1" baseline="-25000" dirty="0">
                  <a:solidFill>
                    <a:srgbClr val="FF3300"/>
                  </a:solidFill>
                  <a:latin typeface="Times New Roman" charset="0"/>
                </a:endParaRPr>
              </a:p>
            </p:txBody>
          </p:sp>
          <p:sp>
            <p:nvSpPr>
              <p:cNvPr id="54326" name="Line 54"/>
              <p:cNvSpPr>
                <a:spLocks noChangeShapeType="1"/>
              </p:cNvSpPr>
              <p:nvPr/>
            </p:nvSpPr>
            <p:spPr bwMode="auto">
              <a:xfrm flipH="1">
                <a:off x="2245" y="3203"/>
                <a:ext cx="136" cy="362"/>
              </a:xfrm>
              <a:prstGeom prst="line">
                <a:avLst/>
              </a:prstGeom>
              <a:noFill/>
              <a:ln w="22225">
                <a:solidFill>
                  <a:srgbClr val="FF33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54334" name="Group 62"/>
            <p:cNvGrpSpPr>
              <a:grpSpLocks/>
            </p:cNvGrpSpPr>
            <p:nvPr/>
          </p:nvGrpSpPr>
          <p:grpSpPr bwMode="auto">
            <a:xfrm>
              <a:off x="900113" y="3573463"/>
              <a:ext cx="4537075" cy="2811462"/>
              <a:chOff x="567" y="2251"/>
              <a:chExt cx="2858" cy="1771"/>
            </a:xfrm>
          </p:grpSpPr>
          <p:sp>
            <p:nvSpPr>
              <p:cNvPr id="54281" name="Rectangle 9"/>
              <p:cNvSpPr>
                <a:spLocks noChangeArrowheads="1"/>
              </p:cNvSpPr>
              <p:nvPr/>
            </p:nvSpPr>
            <p:spPr bwMode="auto">
              <a:xfrm>
                <a:off x="794" y="2252"/>
                <a:ext cx="2585" cy="15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283" name="Text Box 11"/>
              <p:cNvSpPr txBox="1">
                <a:spLocks noChangeArrowheads="1"/>
              </p:cNvSpPr>
              <p:nvPr/>
            </p:nvSpPr>
            <p:spPr bwMode="auto">
              <a:xfrm rot="16200000">
                <a:off x="158" y="2918"/>
                <a:ext cx="10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t>probability density</a:t>
                </a:r>
              </a:p>
            </p:txBody>
          </p:sp>
          <p:sp>
            <p:nvSpPr>
              <p:cNvPr id="54285" name="Text Box 13"/>
              <p:cNvSpPr txBox="1">
                <a:spLocks noChangeArrowheads="1"/>
              </p:cNvSpPr>
              <p:nvPr/>
            </p:nvSpPr>
            <p:spPr bwMode="auto">
              <a:xfrm>
                <a:off x="1255" y="3789"/>
                <a:ext cx="35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smtClean="0">
                    <a:latin typeface="Times New Roman" charset="0"/>
                    <a:sym typeface="Symbol" charset="0"/>
                  </a:rPr>
                  <a:t>1</a:t>
                </a:r>
                <a:r>
                  <a:rPr lang="en-US" dirty="0">
                    <a:latin typeface="Times New Roman" charset="0"/>
                    <a:sym typeface="Symbol" charset="0"/>
                  </a:rPr>
                  <a:t>/</a:t>
                </a:r>
                <a:r>
                  <a:rPr lang="en-US" dirty="0" err="1" smtClean="0">
                    <a:latin typeface="Times New Roman" charset="0"/>
                    <a:sym typeface="Symbol" charset="0"/>
                  </a:rPr>
                  <a:t>λ</a:t>
                </a:r>
                <a:endParaRPr lang="en-US" sz="1400" dirty="0">
                  <a:sym typeface="Symbol" charset="0"/>
                </a:endParaRPr>
              </a:p>
            </p:txBody>
          </p:sp>
          <p:sp>
            <p:nvSpPr>
              <p:cNvPr id="54286" name="Freeform 14"/>
              <p:cNvSpPr>
                <a:spLocks/>
              </p:cNvSpPr>
              <p:nvPr/>
            </p:nvSpPr>
            <p:spPr bwMode="auto">
              <a:xfrm>
                <a:off x="794" y="2402"/>
                <a:ext cx="2585" cy="1361"/>
              </a:xfrm>
              <a:custGeom>
                <a:avLst/>
                <a:gdLst>
                  <a:gd name="T0" fmla="*/ 0 w 2585"/>
                  <a:gd name="T1" fmla="*/ 0 h 1361"/>
                  <a:gd name="T2" fmla="*/ 649 w 2585"/>
                  <a:gd name="T3" fmla="*/ 965 h 1361"/>
                  <a:gd name="T4" fmla="*/ 2585 w 2585"/>
                  <a:gd name="T5" fmla="*/ 1361 h 1361"/>
                </a:gdLst>
                <a:ahLst/>
                <a:cxnLst>
                  <a:cxn ang="0">
                    <a:pos x="T0" y="T1"/>
                  </a:cxn>
                  <a:cxn ang="0">
                    <a:pos x="T2" y="T3"/>
                  </a:cxn>
                  <a:cxn ang="0">
                    <a:pos x="T4" y="T5"/>
                  </a:cxn>
                </a:cxnLst>
                <a:rect l="0" t="0" r="r" b="b"/>
                <a:pathLst>
                  <a:path w="2585" h="1361">
                    <a:moveTo>
                      <a:pt x="0" y="0"/>
                    </a:moveTo>
                    <a:cubicBezTo>
                      <a:pt x="108" y="161"/>
                      <a:pt x="218" y="738"/>
                      <a:pt x="649" y="965"/>
                    </a:cubicBezTo>
                    <a:cubicBezTo>
                      <a:pt x="1080" y="1192"/>
                      <a:pt x="2182" y="1279"/>
                      <a:pt x="2585" y="136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320" name="Text Box 48"/>
              <p:cNvSpPr txBox="1">
                <a:spLocks noChangeArrowheads="1"/>
              </p:cNvSpPr>
              <p:nvPr/>
            </p:nvSpPr>
            <p:spPr bwMode="auto">
              <a:xfrm>
                <a:off x="2621" y="3828"/>
                <a:ext cx="8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t>patch age (yr)</a:t>
                </a:r>
              </a:p>
            </p:txBody>
          </p:sp>
          <p:sp>
            <p:nvSpPr>
              <p:cNvPr id="54284" name="Line 12"/>
              <p:cNvSpPr>
                <a:spLocks noChangeShapeType="1"/>
              </p:cNvSpPr>
              <p:nvPr/>
            </p:nvSpPr>
            <p:spPr bwMode="auto">
              <a:xfrm>
                <a:off x="1406" y="3733"/>
                <a:ext cx="0"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330" name="Text Box 11"/>
              <p:cNvSpPr txBox="1">
                <a:spLocks noChangeArrowheads="1"/>
              </p:cNvSpPr>
              <p:nvPr/>
            </p:nvSpPr>
            <p:spPr bwMode="auto">
              <a:xfrm>
                <a:off x="884" y="2251"/>
                <a:ext cx="181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r>
                  <a:rPr lang="en-US" sz="1400" dirty="0">
                    <a:solidFill>
                      <a:srgbClr val="FF3300"/>
                    </a:solidFill>
                    <a:latin typeface="Comic Sans MS" charset="0"/>
                  </a:rPr>
                  <a:t>Negative exponential distribution with parameter </a:t>
                </a:r>
                <a:r>
                  <a:rPr lang="en-US" sz="1600" dirty="0">
                    <a:solidFill>
                      <a:srgbClr val="FF3300"/>
                    </a:solidFill>
                    <a:latin typeface="Times New Roman" charset="0"/>
                  </a:rPr>
                  <a:t>1</a:t>
                </a:r>
                <a:r>
                  <a:rPr lang="en-US" sz="1600" dirty="0" smtClean="0">
                    <a:solidFill>
                      <a:srgbClr val="FF3300"/>
                    </a:solidFill>
                    <a:latin typeface="Times New Roman" charset="0"/>
                  </a:rPr>
                  <a:t>/</a:t>
                </a:r>
                <a:r>
                  <a:rPr lang="en-US" sz="1600" dirty="0" err="1" smtClean="0">
                    <a:solidFill>
                      <a:srgbClr val="FF3300"/>
                    </a:solidFill>
                    <a:latin typeface="Comic Sans MS" charset="0"/>
                  </a:rPr>
                  <a:t>λ</a:t>
                </a:r>
                <a:endParaRPr lang="en-US" sz="1600" i="1" baseline="-25000" dirty="0">
                  <a:solidFill>
                    <a:srgbClr val="FF3300"/>
                  </a:solidFill>
                  <a:latin typeface="Times New Roman" charset="0"/>
                  <a:sym typeface="Symbol" charset="0"/>
                </a:endParaRPr>
              </a:p>
            </p:txBody>
          </p:sp>
        </p:grpSp>
      </p:grpSp>
      <p:sp>
        <p:nvSpPr>
          <p:cNvPr id="54336" name="Text Box 11"/>
          <p:cNvSpPr txBox="1">
            <a:spLocks noChangeArrowheads="1"/>
          </p:cNvSpPr>
          <p:nvPr/>
        </p:nvSpPr>
        <p:spPr bwMode="auto">
          <a:xfrm>
            <a:off x="5867400" y="4221163"/>
            <a:ext cx="29527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r>
              <a:rPr lang="en-US" sz="1400">
                <a:solidFill>
                  <a:srgbClr val="FF3300"/>
                </a:solidFill>
                <a:latin typeface="Comic Sans MS" charset="0"/>
              </a:rPr>
              <a:t>Example:</a:t>
            </a:r>
          </a:p>
          <a:p>
            <a:r>
              <a:rPr lang="en-US" sz="1400">
                <a:solidFill>
                  <a:srgbClr val="FF3300"/>
                </a:solidFill>
                <a:latin typeface="Comic Sans MS" charset="0"/>
              </a:rPr>
              <a:t>landscape level stem biomass:</a:t>
            </a:r>
          </a:p>
        </p:txBody>
      </p:sp>
      <p:sp>
        <p:nvSpPr>
          <p:cNvPr id="54338" name="AutoShape 82"/>
          <p:cNvSpPr>
            <a:spLocks/>
          </p:cNvSpPr>
          <p:nvPr/>
        </p:nvSpPr>
        <p:spPr bwMode="auto">
          <a:xfrm rot="5400000" flipH="1">
            <a:off x="7974806" y="5104607"/>
            <a:ext cx="73025" cy="896938"/>
          </a:xfrm>
          <a:prstGeom prst="leftBrace">
            <a:avLst>
              <a:gd name="adj1" fmla="val 70398"/>
              <a:gd name="adj2" fmla="val 50000"/>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endParaRPr lang="en-GB" sz="1600"/>
          </a:p>
        </p:txBody>
      </p:sp>
      <p:sp>
        <p:nvSpPr>
          <p:cNvPr id="54339" name="Text Box 11"/>
          <p:cNvSpPr txBox="1">
            <a:spLocks noChangeArrowheads="1"/>
          </p:cNvSpPr>
          <p:nvPr/>
        </p:nvSpPr>
        <p:spPr bwMode="auto">
          <a:xfrm>
            <a:off x="7470775" y="5661025"/>
            <a:ext cx="1081088"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r>
              <a:rPr lang="en-US" sz="1400" dirty="0">
                <a:solidFill>
                  <a:srgbClr val="FF3300"/>
                </a:solidFill>
                <a:latin typeface="Comic Sans MS" charset="0"/>
              </a:rPr>
              <a:t>total stem biomass for patch</a:t>
            </a:r>
          </a:p>
        </p:txBody>
      </p:sp>
      <p:sp>
        <p:nvSpPr>
          <p:cNvPr id="46" name="Text Box 2"/>
          <p:cNvSpPr txBox="1">
            <a:spLocks noChangeArrowheads="1"/>
          </p:cNvSpPr>
          <p:nvPr/>
        </p:nvSpPr>
        <p:spPr bwMode="auto">
          <a:xfrm>
            <a:off x="1955243" y="188640"/>
            <a:ext cx="4865434" cy="369332"/>
          </a:xfrm>
          <a:prstGeom prst="rect">
            <a:avLst/>
          </a:prstGeom>
          <a:noFill/>
          <a:ln w="9525">
            <a:noFill/>
            <a:miter lim="800000"/>
            <a:headEnd/>
            <a:tailEnd/>
          </a:ln>
        </p:spPr>
        <p:txBody>
          <a:bodyPr wrap="none">
            <a:spAutoFit/>
          </a:bodyPr>
          <a:lstStyle/>
          <a:p>
            <a:pPr algn="ctr"/>
            <a:r>
              <a:rPr lang="sv-SE" b="1" dirty="0" smtClean="0">
                <a:solidFill>
                  <a:schemeClr val="hlink"/>
                </a:solidFill>
              </a:rPr>
              <a:t>POP: </a:t>
            </a:r>
            <a:r>
              <a:rPr lang="sv-SE" b="1" dirty="0" err="1" smtClean="0">
                <a:solidFill>
                  <a:schemeClr val="hlink"/>
                </a:solidFill>
              </a:rPr>
              <a:t>Scaling</a:t>
            </a:r>
            <a:r>
              <a:rPr lang="sv-SE" b="1" dirty="0" smtClean="0">
                <a:solidFill>
                  <a:schemeClr val="hlink"/>
                </a:solidFill>
              </a:rPr>
              <a:t> </a:t>
            </a:r>
            <a:r>
              <a:rPr lang="sv-SE" b="1" dirty="0" err="1" smtClean="0">
                <a:solidFill>
                  <a:schemeClr val="hlink"/>
                </a:solidFill>
              </a:rPr>
              <a:t>up</a:t>
            </a:r>
            <a:r>
              <a:rPr lang="sv-SE" b="1" dirty="0" smtClean="0">
                <a:solidFill>
                  <a:schemeClr val="hlink"/>
                </a:solidFill>
              </a:rPr>
              <a:t> from the </a:t>
            </a:r>
            <a:r>
              <a:rPr lang="sv-SE" b="1" dirty="0" err="1" smtClean="0">
                <a:solidFill>
                  <a:schemeClr val="hlink"/>
                </a:solidFill>
              </a:rPr>
              <a:t>patch</a:t>
            </a:r>
            <a:r>
              <a:rPr lang="sv-SE" b="1" dirty="0" smtClean="0">
                <a:solidFill>
                  <a:schemeClr val="hlink"/>
                </a:solidFill>
              </a:rPr>
              <a:t> </a:t>
            </a:r>
            <a:r>
              <a:rPr lang="sv-SE" b="1" dirty="0" err="1" smtClean="0">
                <a:solidFill>
                  <a:schemeClr val="hlink"/>
                </a:solidFill>
              </a:rPr>
              <a:t>to</a:t>
            </a:r>
            <a:r>
              <a:rPr lang="sv-SE" b="1" dirty="0" smtClean="0">
                <a:solidFill>
                  <a:schemeClr val="hlink"/>
                </a:solidFill>
              </a:rPr>
              <a:t> the land-</a:t>
            </a:r>
            <a:r>
              <a:rPr lang="sv-SE" b="1" dirty="0" err="1" smtClean="0">
                <a:solidFill>
                  <a:schemeClr val="hlink"/>
                </a:solidFill>
              </a:rPr>
              <a:t>scape</a:t>
            </a:r>
            <a:endParaRPr lang="sv-SE" b="1" dirty="0">
              <a:solidFill>
                <a:schemeClr val="hlink"/>
              </a:solidFill>
            </a:endParaRPr>
          </a:p>
        </p:txBody>
      </p:sp>
      <p:sp>
        <p:nvSpPr>
          <p:cNvPr id="4" name="Footer Placeholder 3"/>
          <p:cNvSpPr>
            <a:spLocks noGrp="1"/>
          </p:cNvSpPr>
          <p:nvPr>
            <p:ph type="ftr" sz="quarter" idx="11"/>
          </p:nvPr>
        </p:nvSpPr>
        <p:spPr/>
        <p:txBody>
          <a:bodyPr/>
          <a:lstStyle/>
          <a:p>
            <a:r>
              <a:rPr lang="en-AU" smtClean="0"/>
              <a:t>POP-LUC, GCP- LUC4C Workshop, Paris 2016</a:t>
            </a:r>
            <a:endParaRPr lang="en-AU" dirty="0"/>
          </a:p>
        </p:txBody>
      </p:sp>
    </p:spTree>
    <p:extLst>
      <p:ext uri="{BB962C8B-B14F-4D97-AF65-F5344CB8AC3E}">
        <p14:creationId xmlns:p14="http://schemas.microsoft.com/office/powerpoint/2010/main" val="525547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203848" y="951548"/>
            <a:ext cx="1800200" cy="12961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LAND USE MODULE</a:t>
            </a:r>
            <a:endParaRPr lang="en-US" dirty="0"/>
          </a:p>
        </p:txBody>
      </p:sp>
      <p:pic>
        <p:nvPicPr>
          <p:cNvPr id="4" name="Picture 3" descr="FigA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276871"/>
            <a:ext cx="4824536" cy="4013909"/>
          </a:xfrm>
          <a:prstGeom prst="rect">
            <a:avLst/>
          </a:prstGeom>
        </p:spPr>
      </p:pic>
      <p:sp>
        <p:nvSpPr>
          <p:cNvPr id="2" name="Title 1"/>
          <p:cNvSpPr>
            <a:spLocks noGrp="1"/>
          </p:cNvSpPr>
          <p:nvPr>
            <p:ph type="title"/>
          </p:nvPr>
        </p:nvSpPr>
        <p:spPr/>
        <p:txBody>
          <a:bodyPr/>
          <a:lstStyle/>
          <a:p>
            <a:r>
              <a:rPr lang="en-US" dirty="0" smtClean="0"/>
              <a:t>Interaction of Land Use Module with POP</a:t>
            </a:r>
            <a:endParaRPr lang="en-US" dirty="0"/>
          </a:p>
        </p:txBody>
      </p:sp>
      <p:sp>
        <p:nvSpPr>
          <p:cNvPr id="3" name="Footer Placeholder 2"/>
          <p:cNvSpPr>
            <a:spLocks noGrp="1"/>
          </p:cNvSpPr>
          <p:nvPr>
            <p:ph type="ftr" sz="quarter" idx="11"/>
          </p:nvPr>
        </p:nvSpPr>
        <p:spPr/>
        <p:txBody>
          <a:bodyPr/>
          <a:lstStyle/>
          <a:p>
            <a:r>
              <a:rPr lang="en-AU" smtClean="0"/>
              <a:t>POP-LUC, GCP- LUC4C Workshop, Paris 2016</a:t>
            </a:r>
            <a:endParaRPr lang="en-AU"/>
          </a:p>
        </p:txBody>
      </p:sp>
      <p:sp>
        <p:nvSpPr>
          <p:cNvPr id="7" name="TextBox 6"/>
          <p:cNvSpPr txBox="1"/>
          <p:nvPr/>
        </p:nvSpPr>
        <p:spPr>
          <a:xfrm>
            <a:off x="2267744" y="4365104"/>
            <a:ext cx="1152774" cy="412783"/>
          </a:xfrm>
          <a:prstGeom prst="rect">
            <a:avLst/>
          </a:prstGeom>
          <a:solidFill>
            <a:schemeClr val="bg1">
              <a:lumMod val="85000"/>
            </a:schemeClr>
          </a:solidFill>
        </p:spPr>
        <p:txBody>
          <a:bodyPr wrap="square" rtlCol="0">
            <a:spAutoFit/>
            <a:scene3d>
              <a:camera prst="orthographicFront">
                <a:rot lat="0" lon="0" rev="600000"/>
              </a:camera>
              <a:lightRig rig="threePt" dir="t"/>
            </a:scene3d>
          </a:bodyPr>
          <a:lstStyle/>
          <a:p>
            <a:r>
              <a:rPr lang="en-US" dirty="0" smtClean="0"/>
              <a:t>CABLE</a:t>
            </a:r>
            <a:endParaRPr lang="en-US" dirty="0"/>
          </a:p>
        </p:txBody>
      </p:sp>
      <p:cxnSp>
        <p:nvCxnSpPr>
          <p:cNvPr id="12" name="Elbow Connector 11"/>
          <p:cNvCxnSpPr/>
          <p:nvPr/>
        </p:nvCxnSpPr>
        <p:spPr>
          <a:xfrm>
            <a:off x="5004048" y="1700808"/>
            <a:ext cx="1296144" cy="1980220"/>
          </a:xfrm>
          <a:prstGeom prst="bentConnector3">
            <a:avLst>
              <a:gd name="adj1" fmla="val 117637"/>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004048" y="1556792"/>
            <a:ext cx="19442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803976" y="910439"/>
            <a:ext cx="2340024" cy="923330"/>
          </a:xfrm>
          <a:prstGeom prst="rect">
            <a:avLst/>
          </a:prstGeom>
          <a:noFill/>
        </p:spPr>
        <p:txBody>
          <a:bodyPr wrap="square" rtlCol="0">
            <a:spAutoFit/>
          </a:bodyPr>
          <a:lstStyle/>
          <a:p>
            <a:pPr marL="285750" indent="-285750">
              <a:buFont typeface="Arial"/>
              <a:buChar char="•"/>
            </a:pPr>
            <a:r>
              <a:rPr lang="en-US" dirty="0" smtClean="0"/>
              <a:t>Land-use transition matrix</a:t>
            </a:r>
          </a:p>
          <a:p>
            <a:pPr marL="285750" indent="-285750">
              <a:buFont typeface="Arial"/>
              <a:buChar char="•"/>
            </a:pPr>
            <a:r>
              <a:rPr lang="en-US" dirty="0" smtClean="0"/>
              <a:t> wood harvest data</a:t>
            </a:r>
            <a:endParaRPr lang="en-US" dirty="0"/>
          </a:p>
        </p:txBody>
      </p:sp>
      <p:sp>
        <p:nvSpPr>
          <p:cNvPr id="18" name="TextBox 17"/>
          <p:cNvSpPr txBox="1"/>
          <p:nvPr/>
        </p:nvSpPr>
        <p:spPr>
          <a:xfrm>
            <a:off x="6443936" y="2025433"/>
            <a:ext cx="1368152" cy="1200329"/>
          </a:xfrm>
          <a:prstGeom prst="rect">
            <a:avLst/>
          </a:prstGeom>
          <a:noFill/>
          <a:ln>
            <a:solidFill>
              <a:srgbClr val="00A9CE"/>
            </a:solidFill>
          </a:ln>
        </p:spPr>
        <p:txBody>
          <a:bodyPr wrap="square" rtlCol="0">
            <a:spAutoFit/>
          </a:bodyPr>
          <a:lstStyle/>
          <a:p>
            <a:r>
              <a:rPr lang="en-US" dirty="0" smtClean="0"/>
              <a:t>Area weights for each forest age class</a:t>
            </a:r>
            <a:endParaRPr lang="en-US" dirty="0"/>
          </a:p>
        </p:txBody>
      </p:sp>
      <p:cxnSp>
        <p:nvCxnSpPr>
          <p:cNvPr id="24" name="Elbow Connector 23"/>
          <p:cNvCxnSpPr/>
          <p:nvPr/>
        </p:nvCxnSpPr>
        <p:spPr>
          <a:xfrm rot="10800000" flipV="1">
            <a:off x="1331640" y="1988840"/>
            <a:ext cx="1872208" cy="1980220"/>
          </a:xfrm>
          <a:prstGeom prst="bentConnector3">
            <a:avLst>
              <a:gd name="adj1" fmla="val 112210"/>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95536" y="2276873"/>
            <a:ext cx="1944216" cy="1477328"/>
          </a:xfrm>
          <a:prstGeom prst="rect">
            <a:avLst/>
          </a:prstGeom>
          <a:noFill/>
        </p:spPr>
        <p:txBody>
          <a:bodyPr wrap="square" rtlCol="0">
            <a:spAutoFit/>
          </a:bodyPr>
          <a:lstStyle/>
          <a:p>
            <a:pPr marL="285750" indent="-285750">
              <a:buFont typeface="Arial"/>
              <a:buChar char="•"/>
            </a:pPr>
            <a:r>
              <a:rPr lang="en-US" dirty="0" smtClean="0"/>
              <a:t>PFT Area Fractions</a:t>
            </a:r>
          </a:p>
          <a:p>
            <a:pPr marL="285750" indent="-285750">
              <a:buFont typeface="Arial"/>
              <a:buChar char="•"/>
            </a:pPr>
            <a:r>
              <a:rPr lang="en-US" dirty="0" smtClean="0"/>
              <a:t>Carbon Redistribution</a:t>
            </a:r>
          </a:p>
          <a:p>
            <a:endParaRPr lang="en-US" dirty="0"/>
          </a:p>
        </p:txBody>
      </p:sp>
      <p:pic>
        <p:nvPicPr>
          <p:cNvPr id="29" name="Picture 28" descr="poland.png"/>
          <p:cNvPicPr>
            <a:picLocks noChangeAspect="1"/>
          </p:cNvPicPr>
          <p:nvPr/>
        </p:nvPicPr>
        <p:blipFill rotWithShape="1">
          <a:blip r:embed="rId4">
            <a:extLst>
              <a:ext uri="{28A0092B-C50C-407E-A947-70E740481C1C}">
                <a14:useLocalDpi xmlns:a14="http://schemas.microsoft.com/office/drawing/2010/main" val="0"/>
              </a:ext>
            </a:extLst>
          </a:blip>
          <a:srcRect l="6521" t="26704" r="50000" b="28031"/>
          <a:stretch/>
        </p:blipFill>
        <p:spPr>
          <a:xfrm>
            <a:off x="6748851" y="3356992"/>
            <a:ext cx="2367376" cy="1872208"/>
          </a:xfrm>
          <a:prstGeom prst="rect">
            <a:avLst/>
          </a:prstGeom>
        </p:spPr>
      </p:pic>
      <p:sp>
        <p:nvSpPr>
          <p:cNvPr id="30" name="TextBox 29"/>
          <p:cNvSpPr txBox="1"/>
          <p:nvPr/>
        </p:nvSpPr>
        <p:spPr>
          <a:xfrm>
            <a:off x="7871575" y="3174484"/>
            <a:ext cx="917288" cy="369332"/>
          </a:xfrm>
          <a:prstGeom prst="rect">
            <a:avLst/>
          </a:prstGeom>
          <a:noFill/>
        </p:spPr>
        <p:txBody>
          <a:bodyPr wrap="none" rtlCol="0">
            <a:spAutoFit/>
          </a:bodyPr>
          <a:lstStyle/>
          <a:p>
            <a:r>
              <a:rPr lang="en-US" dirty="0" smtClean="0"/>
              <a:t>Primary</a:t>
            </a:r>
            <a:endParaRPr lang="en-US" dirty="0"/>
          </a:p>
        </p:txBody>
      </p:sp>
      <p:sp>
        <p:nvSpPr>
          <p:cNvPr id="31" name="TextBox 30"/>
          <p:cNvSpPr txBox="1"/>
          <p:nvPr/>
        </p:nvSpPr>
        <p:spPr>
          <a:xfrm>
            <a:off x="7596336" y="4365104"/>
            <a:ext cx="1162999" cy="369332"/>
          </a:xfrm>
          <a:prstGeom prst="rect">
            <a:avLst/>
          </a:prstGeom>
          <a:noFill/>
        </p:spPr>
        <p:txBody>
          <a:bodyPr wrap="none" rtlCol="0">
            <a:spAutoFit/>
          </a:bodyPr>
          <a:lstStyle/>
          <a:p>
            <a:r>
              <a:rPr lang="en-US" dirty="0" smtClean="0"/>
              <a:t>Secondary</a:t>
            </a:r>
            <a:endParaRPr lang="en-US" dirty="0"/>
          </a:p>
        </p:txBody>
      </p:sp>
    </p:spTree>
    <p:extLst>
      <p:ext uri="{BB962C8B-B14F-4D97-AF65-F5344CB8AC3E}">
        <p14:creationId xmlns:p14="http://schemas.microsoft.com/office/powerpoint/2010/main" val="8423405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3528" y="1628800"/>
            <a:ext cx="8254349" cy="3822456"/>
            <a:chOff x="364092" y="323547"/>
            <a:chExt cx="8254349" cy="3822456"/>
          </a:xfrm>
        </p:grpSpPr>
        <p:cxnSp>
          <p:nvCxnSpPr>
            <p:cNvPr id="37" name="Straight Connector 36"/>
            <p:cNvCxnSpPr/>
            <p:nvPr/>
          </p:nvCxnSpPr>
          <p:spPr>
            <a:xfrm>
              <a:off x="364092" y="3482444"/>
              <a:ext cx="2453833"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0390" y="1682448"/>
              <a:ext cx="2453833"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473525" y="1250050"/>
              <a:ext cx="0" cy="2892719"/>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77121" y="1250050"/>
              <a:ext cx="0" cy="2892719"/>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77121" y="1684104"/>
              <a:ext cx="1800000" cy="1800000"/>
              <a:chOff x="1145894" y="1186403"/>
              <a:chExt cx="1800000" cy="1800000"/>
            </a:xfrm>
          </p:grpSpPr>
          <p:sp>
            <p:nvSpPr>
              <p:cNvPr id="5" name="Rectangle 4"/>
              <p:cNvSpPr/>
              <p:nvPr/>
            </p:nvSpPr>
            <p:spPr>
              <a:xfrm>
                <a:off x="1145894" y="1186403"/>
                <a:ext cx="900000" cy="900000"/>
              </a:xfrm>
              <a:prstGeom prst="rect">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2045894" y="1186403"/>
                <a:ext cx="900000" cy="900000"/>
              </a:xfrm>
              <a:prstGeom prst="rect">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145894" y="2086403"/>
                <a:ext cx="900000" cy="900000"/>
              </a:xfrm>
              <a:prstGeom prst="rect">
                <a:avLst/>
              </a:prstGeom>
              <a:solidFill>
                <a:schemeClr val="accent4">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accent4">
                      <a:lumMod val="40000"/>
                      <a:lumOff val="60000"/>
                    </a:schemeClr>
                  </a:solidFill>
                </a:endParaRPr>
              </a:p>
            </p:txBody>
          </p:sp>
          <p:sp>
            <p:nvSpPr>
              <p:cNvPr id="8" name="Rectangle 7"/>
              <p:cNvSpPr/>
              <p:nvPr/>
            </p:nvSpPr>
            <p:spPr>
              <a:xfrm>
                <a:off x="2045894" y="2086403"/>
                <a:ext cx="900000" cy="900000"/>
              </a:xfrm>
              <a:prstGeom prst="rect">
                <a:avLst/>
              </a:prstGeom>
              <a:solidFill>
                <a:srgbClr val="9FDA3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accent4">
                      <a:lumMod val="40000"/>
                      <a:lumOff val="60000"/>
                    </a:schemeClr>
                  </a:solidFill>
                </a:endParaRPr>
              </a:p>
            </p:txBody>
          </p:sp>
        </p:grpSp>
        <p:sp>
          <p:nvSpPr>
            <p:cNvPr id="11" name="TextBox 10"/>
            <p:cNvSpPr txBox="1"/>
            <p:nvPr/>
          </p:nvSpPr>
          <p:spPr>
            <a:xfrm>
              <a:off x="781548" y="1733600"/>
              <a:ext cx="717248" cy="646331"/>
            </a:xfrm>
            <a:prstGeom prst="rect">
              <a:avLst/>
            </a:prstGeom>
            <a:noFill/>
          </p:spPr>
          <p:txBody>
            <a:bodyPr wrap="none" rtlCol="0">
              <a:spAutoFit/>
            </a:bodyPr>
            <a:lstStyle/>
            <a:p>
              <a:pPr algn="ctr"/>
              <a:r>
                <a:rPr lang="en-AU" sz="1200" b="1" smtClean="0"/>
                <a:t>Primary</a:t>
              </a:r>
              <a:br>
                <a:rPr lang="en-AU" sz="1200" b="1" smtClean="0"/>
              </a:br>
              <a:r>
                <a:rPr lang="en-AU" sz="1200" b="1" smtClean="0"/>
                <a:t>“Forest”</a:t>
              </a:r>
            </a:p>
            <a:p>
              <a:pPr algn="ctr"/>
              <a:r>
                <a:rPr lang="en-AU" sz="1200" b="1" smtClean="0">
                  <a:solidFill>
                    <a:srgbClr val="C00000"/>
                  </a:solidFill>
                </a:rPr>
                <a:t>(1)</a:t>
              </a:r>
            </a:p>
          </p:txBody>
        </p:sp>
        <p:sp>
          <p:nvSpPr>
            <p:cNvPr id="18" name="TextBox 17"/>
            <p:cNvSpPr txBox="1"/>
            <p:nvPr/>
          </p:nvSpPr>
          <p:spPr>
            <a:xfrm>
              <a:off x="1600529" y="1731004"/>
              <a:ext cx="849848" cy="646331"/>
            </a:xfrm>
            <a:prstGeom prst="rect">
              <a:avLst/>
            </a:prstGeom>
            <a:noFill/>
          </p:spPr>
          <p:txBody>
            <a:bodyPr wrap="none" rtlCol="0">
              <a:spAutoFit/>
            </a:bodyPr>
            <a:lstStyle/>
            <a:p>
              <a:pPr algn="ctr"/>
              <a:r>
                <a:rPr lang="en-AU" sz="1200" b="1" smtClean="0"/>
                <a:t>Secondary</a:t>
              </a:r>
              <a:br>
                <a:rPr lang="en-AU" sz="1200" b="1" smtClean="0"/>
              </a:br>
              <a:r>
                <a:rPr lang="en-AU" sz="1200" b="1" smtClean="0"/>
                <a:t>“Forest”</a:t>
              </a:r>
            </a:p>
            <a:p>
              <a:pPr algn="ctr"/>
              <a:r>
                <a:rPr lang="en-AU" sz="1200" b="1" smtClean="0"/>
                <a:t>(0)</a:t>
              </a:r>
              <a:endParaRPr lang="en-AU" sz="1200" b="1"/>
            </a:p>
          </p:txBody>
        </p:sp>
        <p:sp>
          <p:nvSpPr>
            <p:cNvPr id="19" name="TextBox 18"/>
            <p:cNvSpPr txBox="1"/>
            <p:nvPr/>
          </p:nvSpPr>
          <p:spPr>
            <a:xfrm>
              <a:off x="1768358" y="2720414"/>
              <a:ext cx="530723" cy="461665"/>
            </a:xfrm>
            <a:prstGeom prst="rect">
              <a:avLst/>
            </a:prstGeom>
            <a:noFill/>
          </p:spPr>
          <p:txBody>
            <a:bodyPr wrap="none" rtlCol="0">
              <a:spAutoFit/>
            </a:bodyPr>
            <a:lstStyle/>
            <a:p>
              <a:pPr algn="ctr"/>
              <a:r>
                <a:rPr lang="en-AU" sz="1200" b="1" smtClean="0"/>
                <a:t>Grass</a:t>
              </a:r>
            </a:p>
            <a:p>
              <a:pPr algn="ctr"/>
              <a:r>
                <a:rPr lang="en-AU" sz="1200" b="1" smtClean="0"/>
                <a:t>(0)</a:t>
              </a:r>
              <a:endParaRPr lang="en-AU" sz="1200" b="1"/>
            </a:p>
          </p:txBody>
        </p:sp>
        <p:sp>
          <p:nvSpPr>
            <p:cNvPr id="20" name="TextBox 19"/>
            <p:cNvSpPr txBox="1"/>
            <p:nvPr/>
          </p:nvSpPr>
          <p:spPr>
            <a:xfrm>
              <a:off x="891638" y="2720408"/>
              <a:ext cx="485774" cy="461665"/>
            </a:xfrm>
            <a:prstGeom prst="rect">
              <a:avLst/>
            </a:prstGeom>
            <a:noFill/>
          </p:spPr>
          <p:txBody>
            <a:bodyPr wrap="none" rtlCol="0">
              <a:spAutoFit/>
            </a:bodyPr>
            <a:lstStyle/>
            <a:p>
              <a:pPr algn="ctr"/>
              <a:r>
                <a:rPr lang="en-AU" sz="1200" b="1" smtClean="0"/>
                <a:t>Crop</a:t>
              </a:r>
            </a:p>
            <a:p>
              <a:pPr algn="ctr"/>
              <a:r>
                <a:rPr lang="en-AU" sz="1200" b="1" smtClean="0"/>
                <a:t>(0)</a:t>
              </a:r>
              <a:endParaRPr lang="en-AU" sz="1200" b="1"/>
            </a:p>
          </p:txBody>
        </p:sp>
        <p:sp>
          <p:nvSpPr>
            <p:cNvPr id="21" name="Rectangle 20"/>
            <p:cNvSpPr/>
            <p:nvPr/>
          </p:nvSpPr>
          <p:spPr>
            <a:xfrm>
              <a:off x="677121" y="1684104"/>
              <a:ext cx="1796404" cy="18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865189" y="3242769"/>
              <a:ext cx="599844" cy="261610"/>
            </a:xfrm>
            <a:prstGeom prst="rect">
              <a:avLst/>
            </a:prstGeom>
            <a:noFill/>
          </p:spPr>
          <p:txBody>
            <a:bodyPr wrap="none" rtlCol="0">
              <a:spAutoFit/>
            </a:bodyPr>
            <a:lstStyle/>
            <a:p>
              <a:r>
                <a:rPr lang="en-AU" sz="1050" b="1" smtClean="0"/>
                <a:t>iveg</a:t>
              </a:r>
              <a:r>
                <a:rPr lang="en-AU" sz="1050" b="1" baseline="-25000" smtClean="0"/>
                <a:t>crop</a:t>
              </a:r>
              <a:endParaRPr lang="en-AU" sz="1050" b="1" baseline="-25000"/>
            </a:p>
          </p:txBody>
        </p:sp>
        <p:sp>
          <p:nvSpPr>
            <p:cNvPr id="23" name="TextBox 22"/>
            <p:cNvSpPr txBox="1"/>
            <p:nvPr/>
          </p:nvSpPr>
          <p:spPr>
            <a:xfrm>
              <a:off x="1725531" y="3242769"/>
              <a:ext cx="604653" cy="253916"/>
            </a:xfrm>
            <a:prstGeom prst="rect">
              <a:avLst/>
            </a:prstGeom>
            <a:noFill/>
          </p:spPr>
          <p:txBody>
            <a:bodyPr wrap="none" rtlCol="0">
              <a:spAutoFit/>
            </a:bodyPr>
            <a:lstStyle/>
            <a:p>
              <a:r>
                <a:rPr lang="en-AU" sz="1050" b="1" smtClean="0"/>
                <a:t>iveg</a:t>
              </a:r>
              <a:r>
                <a:rPr lang="en-AU" sz="1050" b="1" baseline="-25000" smtClean="0"/>
                <a:t>grass</a:t>
              </a:r>
              <a:endParaRPr lang="en-AU" sz="1050" b="1" baseline="-25000"/>
            </a:p>
          </p:txBody>
        </p:sp>
        <p:sp>
          <p:nvSpPr>
            <p:cNvPr id="24" name="TextBox 23"/>
            <p:cNvSpPr txBox="1"/>
            <p:nvPr/>
          </p:nvSpPr>
          <p:spPr>
            <a:xfrm>
              <a:off x="1800765" y="2343630"/>
              <a:ext cx="461986" cy="253916"/>
            </a:xfrm>
            <a:prstGeom prst="rect">
              <a:avLst/>
            </a:prstGeom>
            <a:noFill/>
          </p:spPr>
          <p:txBody>
            <a:bodyPr wrap="none" rtlCol="0">
              <a:spAutoFit/>
            </a:bodyPr>
            <a:lstStyle/>
            <a:p>
              <a:r>
                <a:rPr lang="en-AU" sz="1050" b="1" smtClean="0"/>
                <a:t>iveg</a:t>
              </a:r>
              <a:r>
                <a:rPr lang="en-AU" sz="1050" b="1" baseline="-25000"/>
                <a:t>p</a:t>
              </a:r>
            </a:p>
          </p:txBody>
        </p:sp>
        <p:sp>
          <p:nvSpPr>
            <p:cNvPr id="25" name="TextBox 24"/>
            <p:cNvSpPr txBox="1"/>
            <p:nvPr/>
          </p:nvSpPr>
          <p:spPr>
            <a:xfrm>
              <a:off x="907693" y="2343630"/>
              <a:ext cx="461986" cy="253916"/>
            </a:xfrm>
            <a:prstGeom prst="rect">
              <a:avLst/>
            </a:prstGeom>
            <a:noFill/>
          </p:spPr>
          <p:txBody>
            <a:bodyPr wrap="none" rtlCol="0">
              <a:spAutoFit/>
            </a:bodyPr>
            <a:lstStyle/>
            <a:p>
              <a:r>
                <a:rPr lang="en-AU" sz="1050" b="1" smtClean="0"/>
                <a:t>iveg</a:t>
              </a:r>
              <a:r>
                <a:rPr lang="en-AU" sz="1050" b="1" baseline="-25000"/>
                <a:t>p</a:t>
              </a:r>
            </a:p>
          </p:txBody>
        </p:sp>
        <p:sp>
          <p:nvSpPr>
            <p:cNvPr id="27" name="Down Arrow 26"/>
            <p:cNvSpPr/>
            <p:nvPr/>
          </p:nvSpPr>
          <p:spPr>
            <a:xfrm>
              <a:off x="1212653" y="1034581"/>
              <a:ext cx="736913" cy="642395"/>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28" name="Rectangle 27"/>
            <p:cNvSpPr/>
            <p:nvPr/>
          </p:nvSpPr>
          <p:spPr>
            <a:xfrm>
              <a:off x="913480" y="404845"/>
              <a:ext cx="1355058" cy="84520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AU" sz="1600" b="1" spc="50" smtClean="0">
                  <a:ln w="9525" cmpd="sng">
                    <a:noFill/>
                    <a:prstDash val="solid"/>
                  </a:ln>
                  <a:solidFill>
                    <a:schemeClr val="bg1"/>
                  </a:solidFill>
                  <a:effectLst>
                    <a:glow rad="38100">
                      <a:schemeClr val="accent1">
                        <a:alpha val="40000"/>
                      </a:schemeClr>
                    </a:glow>
                  </a:effectLst>
                </a:rPr>
                <a:t>LUH2 Climate Info</a:t>
              </a:r>
            </a:p>
            <a:p>
              <a:pPr algn="ctr"/>
              <a:r>
                <a:rPr lang="en-AU" sz="700" b="1" spc="50" smtClean="0">
                  <a:ln w="9525" cmpd="sng">
                    <a:noFill/>
                    <a:prstDash val="solid"/>
                  </a:ln>
                  <a:solidFill>
                    <a:schemeClr val="bg1"/>
                  </a:solidFill>
                  <a:effectLst>
                    <a:glow rad="38100">
                      <a:schemeClr val="accent1">
                        <a:alpha val="40000"/>
                      </a:schemeClr>
                    </a:glow>
                  </a:effectLst>
                </a:rPr>
                <a:t>Potential veg type</a:t>
              </a:r>
            </a:p>
            <a:p>
              <a:pPr algn="ctr"/>
              <a:r>
                <a:rPr lang="en-AU" sz="700" b="1" spc="50" smtClean="0">
                  <a:ln w="9525" cmpd="sng">
                    <a:noFill/>
                    <a:prstDash val="solid"/>
                  </a:ln>
                  <a:solidFill>
                    <a:schemeClr val="bg1"/>
                  </a:solidFill>
                  <a:effectLst>
                    <a:glow rad="38100">
                      <a:schemeClr val="accent1">
                        <a:alpha val="40000"/>
                      </a:schemeClr>
                    </a:glow>
                  </a:effectLst>
                </a:rPr>
                <a:t>Temperature to distinguish C3/C4, crop or grass</a:t>
              </a:r>
              <a:endParaRPr lang="en-AU" sz="700" b="1" spc="50">
                <a:ln w="9525" cmpd="sng">
                  <a:noFill/>
                  <a:prstDash val="solid"/>
                </a:ln>
                <a:solidFill>
                  <a:schemeClr val="bg1"/>
                </a:solidFill>
                <a:effectLst>
                  <a:glow rad="38100">
                    <a:schemeClr val="accent1">
                      <a:alpha val="40000"/>
                    </a:schemeClr>
                  </a:glow>
                </a:effectLst>
              </a:endParaRPr>
            </a:p>
          </p:txBody>
        </p:sp>
        <p:cxnSp>
          <p:nvCxnSpPr>
            <p:cNvPr id="38" name="Straight Connector 37"/>
            <p:cNvCxnSpPr/>
            <p:nvPr/>
          </p:nvCxnSpPr>
          <p:spPr>
            <a:xfrm>
              <a:off x="3224242" y="3480467"/>
              <a:ext cx="2453833"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30540" y="1680471"/>
              <a:ext cx="2453833"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33675" y="1248073"/>
              <a:ext cx="0" cy="2892719"/>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537271" y="1248073"/>
              <a:ext cx="0" cy="2892719"/>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537271" y="1682127"/>
              <a:ext cx="900000" cy="900000"/>
            </a:xfrm>
            <a:prstGeom prst="rect">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4437271" y="1682127"/>
              <a:ext cx="900000" cy="900000"/>
            </a:xfrm>
            <a:prstGeom prst="rect">
              <a:avLst/>
            </a:prstGeom>
            <a:solidFill>
              <a:schemeClr val="bg2">
                <a:lumMod val="9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3537271" y="2582127"/>
              <a:ext cx="900000" cy="900000"/>
            </a:xfrm>
            <a:prstGeom prst="rect">
              <a:avLst/>
            </a:prstGeom>
            <a:solidFill>
              <a:schemeClr val="accent3">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accent4">
                    <a:lumMod val="40000"/>
                    <a:lumOff val="60000"/>
                  </a:schemeClr>
                </a:solidFill>
              </a:endParaRPr>
            </a:p>
          </p:txBody>
        </p:sp>
        <p:sp>
          <p:nvSpPr>
            <p:cNvPr id="46" name="Rectangle 45"/>
            <p:cNvSpPr/>
            <p:nvPr/>
          </p:nvSpPr>
          <p:spPr>
            <a:xfrm>
              <a:off x="4437271" y="2582127"/>
              <a:ext cx="900000" cy="900000"/>
            </a:xfrm>
            <a:prstGeom prst="rect">
              <a:avLst/>
            </a:prstGeom>
            <a:solidFill>
              <a:schemeClr val="accent3">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accent4">
                    <a:lumMod val="40000"/>
                    <a:lumOff val="60000"/>
                  </a:schemeClr>
                </a:solidFill>
              </a:endParaRPr>
            </a:p>
          </p:txBody>
        </p:sp>
        <p:sp>
          <p:nvSpPr>
            <p:cNvPr id="47" name="TextBox 46"/>
            <p:cNvSpPr txBox="1"/>
            <p:nvPr/>
          </p:nvSpPr>
          <p:spPr>
            <a:xfrm>
              <a:off x="3641698" y="1731623"/>
              <a:ext cx="717248" cy="646331"/>
            </a:xfrm>
            <a:prstGeom prst="rect">
              <a:avLst/>
            </a:prstGeom>
            <a:noFill/>
          </p:spPr>
          <p:txBody>
            <a:bodyPr wrap="none" rtlCol="0">
              <a:spAutoFit/>
            </a:bodyPr>
            <a:lstStyle/>
            <a:p>
              <a:pPr algn="ctr"/>
              <a:r>
                <a:rPr lang="en-AU" sz="1200" b="1" smtClean="0"/>
                <a:t>Primary</a:t>
              </a:r>
              <a:br>
                <a:rPr lang="en-AU" sz="1200" b="1" smtClean="0"/>
              </a:br>
              <a:r>
                <a:rPr lang="en-AU" sz="1200" b="1" smtClean="0"/>
                <a:t>“Forest”</a:t>
              </a:r>
            </a:p>
            <a:p>
              <a:pPr algn="ctr"/>
              <a:r>
                <a:rPr lang="en-AU" sz="1200" b="1" smtClean="0">
                  <a:solidFill>
                    <a:srgbClr val="C00000"/>
                  </a:solidFill>
                </a:rPr>
                <a:t>(1)</a:t>
              </a:r>
            </a:p>
          </p:txBody>
        </p:sp>
        <p:sp>
          <p:nvSpPr>
            <p:cNvPr id="48" name="TextBox 47"/>
            <p:cNvSpPr txBox="1"/>
            <p:nvPr/>
          </p:nvSpPr>
          <p:spPr>
            <a:xfrm>
              <a:off x="4460679" y="1729027"/>
              <a:ext cx="849848" cy="646331"/>
            </a:xfrm>
            <a:prstGeom prst="rect">
              <a:avLst/>
            </a:prstGeom>
            <a:noFill/>
          </p:spPr>
          <p:txBody>
            <a:bodyPr wrap="none" rtlCol="0">
              <a:spAutoFit/>
            </a:bodyPr>
            <a:lstStyle/>
            <a:p>
              <a:pPr algn="ctr"/>
              <a:r>
                <a:rPr lang="en-AU" sz="1200" b="1" smtClean="0"/>
                <a:t>Secondary</a:t>
              </a:r>
              <a:br>
                <a:rPr lang="en-AU" sz="1200" b="1" smtClean="0"/>
              </a:br>
              <a:r>
                <a:rPr lang="en-AU" sz="1200" b="1" smtClean="0"/>
                <a:t>“Forest”</a:t>
              </a:r>
            </a:p>
            <a:p>
              <a:pPr algn="ctr"/>
              <a:r>
                <a:rPr lang="en-AU" sz="1200" b="1" smtClean="0"/>
                <a:t>(0)</a:t>
              </a:r>
              <a:endParaRPr lang="en-AU" sz="1200" b="1"/>
            </a:p>
          </p:txBody>
        </p:sp>
        <p:sp>
          <p:nvSpPr>
            <p:cNvPr id="49" name="TextBox 48"/>
            <p:cNvSpPr txBox="1"/>
            <p:nvPr/>
          </p:nvSpPr>
          <p:spPr>
            <a:xfrm>
              <a:off x="4628508" y="2718437"/>
              <a:ext cx="530723" cy="461665"/>
            </a:xfrm>
            <a:prstGeom prst="rect">
              <a:avLst/>
            </a:prstGeom>
            <a:noFill/>
          </p:spPr>
          <p:txBody>
            <a:bodyPr wrap="none" rtlCol="0">
              <a:spAutoFit/>
            </a:bodyPr>
            <a:lstStyle/>
            <a:p>
              <a:pPr algn="ctr"/>
              <a:r>
                <a:rPr lang="en-AU" sz="1200" b="1" smtClean="0"/>
                <a:t>Grass</a:t>
              </a:r>
            </a:p>
            <a:p>
              <a:pPr algn="ctr"/>
              <a:r>
                <a:rPr lang="en-AU" sz="1200" b="1" smtClean="0"/>
                <a:t>(0)</a:t>
              </a:r>
              <a:endParaRPr lang="en-AU" sz="1200" b="1"/>
            </a:p>
          </p:txBody>
        </p:sp>
        <p:sp>
          <p:nvSpPr>
            <p:cNvPr id="50" name="TextBox 49"/>
            <p:cNvSpPr txBox="1"/>
            <p:nvPr/>
          </p:nvSpPr>
          <p:spPr>
            <a:xfrm>
              <a:off x="3751788" y="2718431"/>
              <a:ext cx="485774" cy="461665"/>
            </a:xfrm>
            <a:prstGeom prst="rect">
              <a:avLst/>
            </a:prstGeom>
            <a:noFill/>
          </p:spPr>
          <p:txBody>
            <a:bodyPr wrap="none" rtlCol="0">
              <a:spAutoFit/>
            </a:bodyPr>
            <a:lstStyle/>
            <a:p>
              <a:pPr algn="ctr"/>
              <a:r>
                <a:rPr lang="en-AU" sz="1200" b="1" smtClean="0"/>
                <a:t>Crop</a:t>
              </a:r>
            </a:p>
            <a:p>
              <a:pPr algn="ctr"/>
              <a:r>
                <a:rPr lang="en-AU" sz="1200" b="1" smtClean="0"/>
                <a:t>(0)</a:t>
              </a:r>
              <a:endParaRPr lang="en-AU" sz="1200" b="1"/>
            </a:p>
          </p:txBody>
        </p:sp>
        <p:sp>
          <p:nvSpPr>
            <p:cNvPr id="51" name="Rectangle 50"/>
            <p:cNvSpPr/>
            <p:nvPr/>
          </p:nvSpPr>
          <p:spPr>
            <a:xfrm>
              <a:off x="3537271" y="1682127"/>
              <a:ext cx="1796404" cy="18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Circular Arrow 68"/>
            <p:cNvSpPr/>
            <p:nvPr/>
          </p:nvSpPr>
          <p:spPr>
            <a:xfrm rot="16200000">
              <a:off x="2906510" y="1036864"/>
              <a:ext cx="1214575" cy="1170176"/>
            </a:xfrm>
            <a:prstGeom prst="circularArrow">
              <a:avLst>
                <a:gd name="adj1" fmla="val 10980"/>
                <a:gd name="adj2" fmla="val 1142322"/>
                <a:gd name="adj3" fmla="val 4500000"/>
                <a:gd name="adj4" fmla="val 10800000"/>
                <a:gd name="adj5" fmla="val 12500"/>
              </a:avLst>
            </a:prstGeom>
            <a:solidFill>
              <a:srgbClr val="7030A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Freeform 69"/>
            <p:cNvSpPr/>
            <p:nvPr/>
          </p:nvSpPr>
          <p:spPr>
            <a:xfrm>
              <a:off x="7456384" y="834387"/>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endParaRPr lang="en-AU" sz="3500" kern="1200"/>
            </a:p>
          </p:txBody>
        </p:sp>
        <p:sp>
          <p:nvSpPr>
            <p:cNvPr id="72" name="Freeform 71"/>
            <p:cNvSpPr/>
            <p:nvPr/>
          </p:nvSpPr>
          <p:spPr>
            <a:xfrm>
              <a:off x="6700268" y="1924757"/>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endParaRPr lang="en-AU" sz="3500" kern="1200"/>
            </a:p>
          </p:txBody>
        </p:sp>
        <p:sp>
          <p:nvSpPr>
            <p:cNvPr id="74" name="Freeform 73"/>
            <p:cNvSpPr/>
            <p:nvPr/>
          </p:nvSpPr>
          <p:spPr>
            <a:xfrm>
              <a:off x="7243939" y="3056988"/>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endParaRPr lang="en-AU" sz="3500" kern="1200"/>
            </a:p>
          </p:txBody>
        </p:sp>
        <p:sp>
          <p:nvSpPr>
            <p:cNvPr id="75" name="TextBox 74"/>
            <p:cNvSpPr txBox="1"/>
            <p:nvPr/>
          </p:nvSpPr>
          <p:spPr>
            <a:xfrm>
              <a:off x="3221150" y="1046624"/>
              <a:ext cx="588755" cy="227103"/>
            </a:xfrm>
            <a:prstGeom prst="rect">
              <a:avLst/>
            </a:prstGeom>
            <a:noFill/>
          </p:spPr>
          <p:txBody>
            <a:bodyPr wrap="none" rtlCol="0">
              <a:prstTxWarp prst="textArchUp">
                <a:avLst/>
              </a:prstTxWarp>
              <a:spAutoFit/>
            </a:bodyPr>
            <a:lstStyle/>
            <a:p>
              <a:r>
                <a:rPr lang="en-AU" sz="1200" b="1" smtClean="0">
                  <a:solidFill>
                    <a:srgbClr val="7030A0"/>
                  </a:solidFill>
                </a:rPr>
                <a:t>SPIN TIME</a:t>
              </a:r>
              <a:endParaRPr lang="en-AU" sz="1200" b="1">
                <a:solidFill>
                  <a:srgbClr val="7030A0"/>
                </a:solidFill>
              </a:endParaRPr>
            </a:p>
          </p:txBody>
        </p:sp>
        <p:cxnSp>
          <p:nvCxnSpPr>
            <p:cNvPr id="76" name="Straight Connector 75"/>
            <p:cNvCxnSpPr/>
            <p:nvPr/>
          </p:nvCxnSpPr>
          <p:spPr>
            <a:xfrm>
              <a:off x="6041907" y="3471336"/>
              <a:ext cx="2453833"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48205" y="1671340"/>
              <a:ext cx="2453833"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151340" y="1238942"/>
              <a:ext cx="0" cy="2892719"/>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354936" y="1238942"/>
              <a:ext cx="0" cy="2892719"/>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6354936" y="1672996"/>
              <a:ext cx="1800000" cy="1800000"/>
              <a:chOff x="1145894" y="1186403"/>
              <a:chExt cx="1800000" cy="1800000"/>
            </a:xfrm>
          </p:grpSpPr>
          <p:sp>
            <p:nvSpPr>
              <p:cNvPr id="81" name="Rectangle 80"/>
              <p:cNvSpPr/>
              <p:nvPr/>
            </p:nvSpPr>
            <p:spPr>
              <a:xfrm>
                <a:off x="1145894" y="1186403"/>
                <a:ext cx="900000" cy="900000"/>
              </a:xfrm>
              <a:prstGeom prst="rect">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2045894" y="1186403"/>
                <a:ext cx="900000" cy="900000"/>
              </a:xfrm>
              <a:prstGeom prst="rect">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1145894" y="2086403"/>
                <a:ext cx="900000" cy="900000"/>
              </a:xfrm>
              <a:prstGeom prst="rect">
                <a:avLst/>
              </a:prstGeom>
              <a:solidFill>
                <a:schemeClr val="accent4">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accent4">
                      <a:lumMod val="40000"/>
                      <a:lumOff val="60000"/>
                    </a:schemeClr>
                  </a:solidFill>
                </a:endParaRPr>
              </a:p>
            </p:txBody>
          </p:sp>
          <p:sp>
            <p:nvSpPr>
              <p:cNvPr id="84" name="Rectangle 83"/>
              <p:cNvSpPr/>
              <p:nvPr/>
            </p:nvSpPr>
            <p:spPr>
              <a:xfrm>
                <a:off x="2045894" y="2086403"/>
                <a:ext cx="900000" cy="900000"/>
              </a:xfrm>
              <a:prstGeom prst="rect">
                <a:avLst/>
              </a:prstGeom>
              <a:solidFill>
                <a:srgbClr val="9FDA3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accent4">
                      <a:lumMod val="40000"/>
                      <a:lumOff val="60000"/>
                    </a:schemeClr>
                  </a:solidFill>
                </a:endParaRPr>
              </a:p>
            </p:txBody>
          </p:sp>
        </p:grpSp>
        <p:sp>
          <p:nvSpPr>
            <p:cNvPr id="85" name="TextBox 84"/>
            <p:cNvSpPr txBox="1"/>
            <p:nvPr/>
          </p:nvSpPr>
          <p:spPr>
            <a:xfrm>
              <a:off x="6459363" y="1722492"/>
              <a:ext cx="717248" cy="646331"/>
            </a:xfrm>
            <a:prstGeom prst="rect">
              <a:avLst/>
            </a:prstGeom>
            <a:noFill/>
          </p:spPr>
          <p:txBody>
            <a:bodyPr wrap="none" rtlCol="0">
              <a:spAutoFit/>
            </a:bodyPr>
            <a:lstStyle/>
            <a:p>
              <a:pPr algn="ctr"/>
              <a:r>
                <a:rPr lang="en-AU" sz="1200" b="1" smtClean="0"/>
                <a:t>Primary</a:t>
              </a:r>
              <a:br>
                <a:rPr lang="en-AU" sz="1200" b="1" smtClean="0"/>
              </a:br>
              <a:r>
                <a:rPr lang="en-AU" sz="1200" b="1" smtClean="0"/>
                <a:t>“Forest”</a:t>
              </a:r>
            </a:p>
            <a:p>
              <a:pPr algn="ctr"/>
              <a:r>
                <a:rPr lang="en-AU" sz="1200" b="1" smtClean="0"/>
                <a:t>(0..1)</a:t>
              </a:r>
            </a:p>
          </p:txBody>
        </p:sp>
        <p:sp>
          <p:nvSpPr>
            <p:cNvPr id="86" name="TextBox 85"/>
            <p:cNvSpPr txBox="1"/>
            <p:nvPr/>
          </p:nvSpPr>
          <p:spPr>
            <a:xfrm>
              <a:off x="7278344" y="1719896"/>
              <a:ext cx="849848" cy="646331"/>
            </a:xfrm>
            <a:prstGeom prst="rect">
              <a:avLst/>
            </a:prstGeom>
            <a:noFill/>
          </p:spPr>
          <p:txBody>
            <a:bodyPr wrap="none" rtlCol="0">
              <a:spAutoFit/>
            </a:bodyPr>
            <a:lstStyle/>
            <a:p>
              <a:pPr algn="ctr"/>
              <a:r>
                <a:rPr lang="en-AU" sz="1200" b="1" smtClean="0"/>
                <a:t>Secondary</a:t>
              </a:r>
              <a:br>
                <a:rPr lang="en-AU" sz="1200" b="1" smtClean="0"/>
              </a:br>
              <a:r>
                <a:rPr lang="en-AU" sz="1200" b="1" smtClean="0"/>
                <a:t>“Forest”</a:t>
              </a:r>
            </a:p>
            <a:p>
              <a:pPr algn="ctr"/>
              <a:r>
                <a:rPr lang="en-AU" sz="1200" b="1" smtClean="0"/>
                <a:t>(0..1)</a:t>
              </a:r>
              <a:endParaRPr lang="en-AU" sz="1200" b="1"/>
            </a:p>
          </p:txBody>
        </p:sp>
        <p:sp>
          <p:nvSpPr>
            <p:cNvPr id="87" name="TextBox 86"/>
            <p:cNvSpPr txBox="1"/>
            <p:nvPr/>
          </p:nvSpPr>
          <p:spPr>
            <a:xfrm>
              <a:off x="7446173" y="2709306"/>
              <a:ext cx="530723" cy="461665"/>
            </a:xfrm>
            <a:prstGeom prst="rect">
              <a:avLst/>
            </a:prstGeom>
            <a:noFill/>
          </p:spPr>
          <p:txBody>
            <a:bodyPr wrap="none" rtlCol="0">
              <a:spAutoFit/>
            </a:bodyPr>
            <a:lstStyle/>
            <a:p>
              <a:pPr algn="ctr"/>
              <a:r>
                <a:rPr lang="en-AU" sz="1200" b="1" smtClean="0"/>
                <a:t>Grass</a:t>
              </a:r>
            </a:p>
            <a:p>
              <a:pPr algn="ctr"/>
              <a:r>
                <a:rPr lang="en-AU" sz="1200" b="1" smtClean="0"/>
                <a:t>(0..1)</a:t>
              </a:r>
              <a:endParaRPr lang="en-AU" sz="1200" b="1"/>
            </a:p>
          </p:txBody>
        </p:sp>
        <p:sp>
          <p:nvSpPr>
            <p:cNvPr id="88" name="TextBox 87"/>
            <p:cNvSpPr txBox="1"/>
            <p:nvPr/>
          </p:nvSpPr>
          <p:spPr>
            <a:xfrm>
              <a:off x="6551692" y="2709300"/>
              <a:ext cx="521297" cy="461665"/>
            </a:xfrm>
            <a:prstGeom prst="rect">
              <a:avLst/>
            </a:prstGeom>
            <a:noFill/>
          </p:spPr>
          <p:txBody>
            <a:bodyPr wrap="none" rtlCol="0">
              <a:spAutoFit/>
            </a:bodyPr>
            <a:lstStyle/>
            <a:p>
              <a:pPr algn="ctr"/>
              <a:r>
                <a:rPr lang="en-AU" sz="1200" b="1" smtClean="0"/>
                <a:t>Crop</a:t>
              </a:r>
            </a:p>
            <a:p>
              <a:pPr algn="ctr"/>
              <a:r>
                <a:rPr lang="en-AU" sz="1200" b="1" smtClean="0"/>
                <a:t>(0..1)</a:t>
              </a:r>
              <a:endParaRPr lang="en-AU" sz="1200" b="1"/>
            </a:p>
          </p:txBody>
        </p:sp>
        <p:sp>
          <p:nvSpPr>
            <p:cNvPr id="89" name="Rectangle 88"/>
            <p:cNvSpPr/>
            <p:nvPr/>
          </p:nvSpPr>
          <p:spPr>
            <a:xfrm>
              <a:off x="6354936" y="1672996"/>
              <a:ext cx="1796404" cy="18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Circular Arrow 100"/>
            <p:cNvSpPr/>
            <p:nvPr/>
          </p:nvSpPr>
          <p:spPr>
            <a:xfrm rot="16200000">
              <a:off x="5720362" y="1020219"/>
              <a:ext cx="1214575" cy="1170176"/>
            </a:xfrm>
            <a:prstGeom prst="circularArrow">
              <a:avLst>
                <a:gd name="adj1" fmla="val 10980"/>
                <a:gd name="adj2" fmla="val 1142322"/>
                <a:gd name="adj3" fmla="val 4500000"/>
                <a:gd name="adj4" fmla="val 10800000"/>
                <a:gd name="adj5" fmla="val 12500"/>
              </a:avLst>
            </a:prstGeom>
            <a:solidFill>
              <a:srgbClr val="7030A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2" name="TextBox 101"/>
            <p:cNvSpPr txBox="1"/>
            <p:nvPr/>
          </p:nvSpPr>
          <p:spPr>
            <a:xfrm>
              <a:off x="6035002" y="1029979"/>
              <a:ext cx="588755" cy="227103"/>
            </a:xfrm>
            <a:prstGeom prst="rect">
              <a:avLst/>
            </a:prstGeom>
            <a:noFill/>
          </p:spPr>
          <p:txBody>
            <a:bodyPr wrap="none" rtlCol="0">
              <a:prstTxWarp prst="textArchUp">
                <a:avLst/>
              </a:prstTxWarp>
              <a:spAutoFit/>
            </a:bodyPr>
            <a:lstStyle/>
            <a:p>
              <a:r>
                <a:rPr lang="en-AU" sz="1200" b="1" smtClean="0">
                  <a:solidFill>
                    <a:srgbClr val="7030A0"/>
                  </a:solidFill>
                </a:rPr>
                <a:t>RUN TIME</a:t>
              </a:r>
              <a:endParaRPr lang="en-AU" sz="1200" b="1">
                <a:solidFill>
                  <a:srgbClr val="7030A0"/>
                </a:solidFill>
              </a:endParaRPr>
            </a:p>
          </p:txBody>
        </p:sp>
        <p:sp>
          <p:nvSpPr>
            <p:cNvPr id="103" name="Right Arrow 102"/>
            <p:cNvSpPr/>
            <p:nvPr/>
          </p:nvSpPr>
          <p:spPr>
            <a:xfrm>
              <a:off x="7123658" y="2009907"/>
              <a:ext cx="268821" cy="95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04" name="Right Arrow 103"/>
            <p:cNvSpPr/>
            <p:nvPr/>
          </p:nvSpPr>
          <p:spPr>
            <a:xfrm rot="5400000">
              <a:off x="6692462" y="2534694"/>
              <a:ext cx="268821" cy="95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05" name="Right Arrow 104"/>
            <p:cNvSpPr/>
            <p:nvPr/>
          </p:nvSpPr>
          <p:spPr>
            <a:xfrm flipH="1">
              <a:off x="5922902" y="2212595"/>
              <a:ext cx="420882" cy="265420"/>
            </a:xfrm>
            <a:prstGeom prst="rightArrow">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06" name="Right Arrow 105"/>
            <p:cNvSpPr/>
            <p:nvPr/>
          </p:nvSpPr>
          <p:spPr>
            <a:xfrm rot="3128795">
              <a:off x="7071648" y="2498297"/>
              <a:ext cx="368468" cy="1182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07" name="Left-Right Arrow 106"/>
            <p:cNvSpPr/>
            <p:nvPr/>
          </p:nvSpPr>
          <p:spPr>
            <a:xfrm rot="18630002">
              <a:off x="7049430" y="2493495"/>
              <a:ext cx="407414" cy="10612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08" name="Left-Right Arrow 107"/>
            <p:cNvSpPr/>
            <p:nvPr/>
          </p:nvSpPr>
          <p:spPr>
            <a:xfrm rot="16200000">
              <a:off x="7545785" y="2506513"/>
              <a:ext cx="322791" cy="10129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09" name="Left-Right Arrow 108"/>
            <p:cNvSpPr/>
            <p:nvPr/>
          </p:nvSpPr>
          <p:spPr>
            <a:xfrm>
              <a:off x="7078662" y="2896542"/>
              <a:ext cx="358812" cy="9834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10" name="Right Arrow 109"/>
            <p:cNvSpPr/>
            <p:nvPr/>
          </p:nvSpPr>
          <p:spPr>
            <a:xfrm flipH="1">
              <a:off x="5930968" y="2923021"/>
              <a:ext cx="415344" cy="265420"/>
            </a:xfrm>
            <a:prstGeom prst="rightArrow">
              <a:avLst/>
            </a:prstGeom>
            <a:solidFill>
              <a:schemeClr val="accent4">
                <a:lumMod val="75000"/>
              </a:schemeClr>
            </a:solidFill>
            <a:ln>
              <a:solidFill>
                <a:schemeClr val="accent4">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11" name="Right Arrow 110"/>
            <p:cNvSpPr/>
            <p:nvPr/>
          </p:nvSpPr>
          <p:spPr>
            <a:xfrm rot="10800000" flipH="1">
              <a:off x="8166974" y="2205935"/>
              <a:ext cx="451467" cy="265420"/>
            </a:xfrm>
            <a:prstGeom prst="rightArrow">
              <a:avLst/>
            </a:prstGeom>
            <a:solidFill>
              <a:schemeClr val="accent4">
                <a:lumMod val="75000"/>
              </a:schemeClr>
            </a:solidFill>
            <a:ln>
              <a:solidFill>
                <a:schemeClr val="accent4">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12" name="TextBox 111"/>
            <p:cNvSpPr txBox="1"/>
            <p:nvPr/>
          </p:nvSpPr>
          <p:spPr>
            <a:xfrm>
              <a:off x="5909800" y="2921362"/>
              <a:ext cx="522900" cy="261610"/>
            </a:xfrm>
            <a:prstGeom prst="rect">
              <a:avLst/>
            </a:prstGeom>
            <a:noFill/>
          </p:spPr>
          <p:txBody>
            <a:bodyPr wrap="none" rtlCol="0">
              <a:spAutoFit/>
            </a:bodyPr>
            <a:lstStyle/>
            <a:p>
              <a:r>
                <a:rPr lang="en-AU" sz="1100" b="1" smtClean="0"/>
                <a:t>HARV</a:t>
              </a:r>
              <a:endParaRPr lang="en-AU" sz="1100" b="1"/>
            </a:p>
          </p:txBody>
        </p:sp>
        <p:sp>
          <p:nvSpPr>
            <p:cNvPr id="113" name="TextBox 112"/>
            <p:cNvSpPr txBox="1"/>
            <p:nvPr/>
          </p:nvSpPr>
          <p:spPr>
            <a:xfrm>
              <a:off x="5907177" y="2216405"/>
              <a:ext cx="522900" cy="261610"/>
            </a:xfrm>
            <a:prstGeom prst="rect">
              <a:avLst/>
            </a:prstGeom>
            <a:noFill/>
          </p:spPr>
          <p:txBody>
            <a:bodyPr wrap="none" rtlCol="0">
              <a:spAutoFit/>
            </a:bodyPr>
            <a:lstStyle/>
            <a:p>
              <a:r>
                <a:rPr lang="en-AU" sz="1100" b="1" smtClean="0"/>
                <a:t>HARV</a:t>
              </a:r>
              <a:endParaRPr lang="en-AU" sz="1100" b="1"/>
            </a:p>
          </p:txBody>
        </p:sp>
        <p:sp>
          <p:nvSpPr>
            <p:cNvPr id="114" name="TextBox 113"/>
            <p:cNvSpPr txBox="1"/>
            <p:nvPr/>
          </p:nvSpPr>
          <p:spPr>
            <a:xfrm>
              <a:off x="8095541" y="2203829"/>
              <a:ext cx="522900" cy="261610"/>
            </a:xfrm>
            <a:prstGeom prst="rect">
              <a:avLst/>
            </a:prstGeom>
            <a:noFill/>
          </p:spPr>
          <p:txBody>
            <a:bodyPr wrap="none" rtlCol="0">
              <a:spAutoFit/>
            </a:bodyPr>
            <a:lstStyle/>
            <a:p>
              <a:r>
                <a:rPr lang="en-AU" sz="1100" b="1" smtClean="0"/>
                <a:t>HARV</a:t>
              </a:r>
              <a:endParaRPr lang="en-AU" sz="1100" b="1"/>
            </a:p>
          </p:txBody>
        </p:sp>
        <p:sp>
          <p:nvSpPr>
            <p:cNvPr id="115" name="TextBox 114"/>
            <p:cNvSpPr txBox="1"/>
            <p:nvPr/>
          </p:nvSpPr>
          <p:spPr>
            <a:xfrm>
              <a:off x="845679" y="3745893"/>
              <a:ext cx="1509580" cy="400110"/>
            </a:xfrm>
            <a:prstGeom prst="rect">
              <a:avLst/>
            </a:prstGeom>
            <a:noFill/>
          </p:spPr>
          <p:txBody>
            <a:bodyPr wrap="none" rtlCol="0">
              <a:spAutoFit/>
            </a:bodyPr>
            <a:lstStyle/>
            <a:p>
              <a:r>
                <a:rPr lang="en-AU" sz="2000" b="1" smtClean="0"/>
                <a:t>Initialisation</a:t>
              </a:r>
              <a:endParaRPr lang="en-AU" sz="2000" b="1"/>
            </a:p>
          </p:txBody>
        </p:sp>
        <p:sp>
          <p:nvSpPr>
            <p:cNvPr id="116" name="TextBox 115"/>
            <p:cNvSpPr txBox="1"/>
            <p:nvPr/>
          </p:nvSpPr>
          <p:spPr>
            <a:xfrm>
              <a:off x="3989472" y="3745893"/>
              <a:ext cx="920445" cy="400110"/>
            </a:xfrm>
            <a:prstGeom prst="rect">
              <a:avLst/>
            </a:prstGeom>
            <a:noFill/>
          </p:spPr>
          <p:txBody>
            <a:bodyPr wrap="none" rtlCol="0">
              <a:spAutoFit/>
            </a:bodyPr>
            <a:lstStyle/>
            <a:p>
              <a:r>
                <a:rPr lang="en-AU" sz="2000" b="1" smtClean="0"/>
                <a:t>Spinup</a:t>
              </a:r>
              <a:endParaRPr lang="en-AU" sz="2000" b="1"/>
            </a:p>
          </p:txBody>
        </p:sp>
        <p:sp>
          <p:nvSpPr>
            <p:cNvPr id="117" name="TextBox 116"/>
            <p:cNvSpPr txBox="1"/>
            <p:nvPr/>
          </p:nvSpPr>
          <p:spPr>
            <a:xfrm>
              <a:off x="6945446" y="3745893"/>
              <a:ext cx="604653" cy="400110"/>
            </a:xfrm>
            <a:prstGeom prst="rect">
              <a:avLst/>
            </a:prstGeom>
            <a:noFill/>
          </p:spPr>
          <p:txBody>
            <a:bodyPr wrap="none" rtlCol="0">
              <a:spAutoFit/>
            </a:bodyPr>
            <a:lstStyle/>
            <a:p>
              <a:r>
                <a:rPr lang="en-AU" sz="2000" b="1" smtClean="0"/>
                <a:t>Run</a:t>
              </a:r>
              <a:endParaRPr lang="en-AU" sz="2000" b="1"/>
            </a:p>
          </p:txBody>
        </p:sp>
        <p:sp>
          <p:nvSpPr>
            <p:cNvPr id="118" name="TextBox 117"/>
            <p:cNvSpPr txBox="1"/>
            <p:nvPr/>
          </p:nvSpPr>
          <p:spPr>
            <a:xfrm>
              <a:off x="3704815" y="323547"/>
              <a:ext cx="2622834" cy="461665"/>
            </a:xfrm>
            <a:prstGeom prst="rect">
              <a:avLst/>
            </a:prstGeom>
            <a:noFill/>
          </p:spPr>
          <p:txBody>
            <a:bodyPr wrap="none" rtlCol="0">
              <a:spAutoFit/>
            </a:bodyPr>
            <a:lstStyle/>
            <a:p>
              <a:r>
                <a:rPr lang="en-AU" sz="2400" b="1" smtClean="0">
                  <a:solidFill>
                    <a:schemeClr val="accent2">
                      <a:lumMod val="75000"/>
                    </a:schemeClr>
                  </a:solidFill>
                </a:rPr>
                <a:t>LAND USE CHANGE</a:t>
              </a:r>
              <a:endParaRPr lang="en-AU" sz="2400" b="1">
                <a:solidFill>
                  <a:schemeClr val="accent2">
                    <a:lumMod val="75000"/>
                  </a:schemeClr>
                </a:solidFill>
              </a:endParaRPr>
            </a:p>
          </p:txBody>
        </p:sp>
        <p:sp>
          <p:nvSpPr>
            <p:cNvPr id="119" name="Down Arrow 118"/>
            <p:cNvSpPr/>
            <p:nvPr/>
          </p:nvSpPr>
          <p:spPr>
            <a:xfrm>
              <a:off x="7016055" y="1029305"/>
              <a:ext cx="736913" cy="642395"/>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120" name="Rectangle 119"/>
            <p:cNvSpPr/>
            <p:nvPr/>
          </p:nvSpPr>
          <p:spPr>
            <a:xfrm>
              <a:off x="6891476" y="564581"/>
              <a:ext cx="986070" cy="66174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AU" sz="1600" b="1" spc="50" smtClean="0">
                  <a:ln w="9525" cmpd="sng">
                    <a:noFill/>
                    <a:prstDash val="solid"/>
                  </a:ln>
                  <a:solidFill>
                    <a:schemeClr val="bg1"/>
                  </a:solidFill>
                  <a:effectLst>
                    <a:glow rad="38100">
                      <a:schemeClr val="accent1">
                        <a:alpha val="40000"/>
                      </a:schemeClr>
                    </a:glow>
                  </a:effectLst>
                </a:rPr>
                <a:t>LUH2 </a:t>
              </a:r>
              <a:endParaRPr lang="en-AU" sz="700" b="1" spc="50">
                <a:ln w="9525" cmpd="sng">
                  <a:noFill/>
                  <a:prstDash val="solid"/>
                </a:ln>
                <a:solidFill>
                  <a:schemeClr val="bg1"/>
                </a:solidFill>
                <a:effectLst>
                  <a:glow rad="38100">
                    <a:schemeClr val="accent1">
                      <a:alpha val="40000"/>
                    </a:schemeClr>
                  </a:glow>
                </a:effectLst>
              </a:endParaRPr>
            </a:p>
          </p:txBody>
        </p:sp>
      </p:grpSp>
      <p:sp>
        <p:nvSpPr>
          <p:cNvPr id="3" name="TextBox 2"/>
          <p:cNvSpPr txBox="1"/>
          <p:nvPr/>
        </p:nvSpPr>
        <p:spPr>
          <a:xfrm>
            <a:off x="611560" y="483830"/>
            <a:ext cx="1512168" cy="830997"/>
          </a:xfrm>
          <a:prstGeom prst="rect">
            <a:avLst/>
          </a:prstGeom>
          <a:noFill/>
        </p:spPr>
        <p:txBody>
          <a:bodyPr wrap="square" rtlCol="0">
            <a:spAutoFit/>
          </a:bodyPr>
          <a:lstStyle/>
          <a:p>
            <a:r>
              <a:rPr lang="en-US" sz="1600" dirty="0" smtClean="0">
                <a:latin typeface="Comic Sans MS"/>
                <a:cs typeface="Comic Sans MS"/>
              </a:rPr>
              <a:t>LUH2 sets </a:t>
            </a:r>
            <a:r>
              <a:rPr lang="en-US" sz="1600" dirty="0" err="1" smtClean="0">
                <a:latin typeface="Comic Sans MS"/>
                <a:cs typeface="Comic Sans MS"/>
              </a:rPr>
              <a:t>gridcells</a:t>
            </a:r>
            <a:r>
              <a:rPr lang="en-US" sz="1600" dirty="0" smtClean="0">
                <a:latin typeface="Comic Sans MS"/>
                <a:cs typeface="Comic Sans MS"/>
              </a:rPr>
              <a:t> for land use</a:t>
            </a:r>
            <a:endParaRPr lang="en-US" sz="1600" dirty="0">
              <a:latin typeface="Comic Sans MS"/>
              <a:cs typeface="Comic Sans MS"/>
            </a:endParaRPr>
          </a:p>
        </p:txBody>
      </p:sp>
      <p:sp>
        <p:nvSpPr>
          <p:cNvPr id="90" name="TextBox 89"/>
          <p:cNvSpPr txBox="1"/>
          <p:nvPr/>
        </p:nvSpPr>
        <p:spPr>
          <a:xfrm>
            <a:off x="6228184" y="116632"/>
            <a:ext cx="1512168" cy="1569660"/>
          </a:xfrm>
          <a:prstGeom prst="rect">
            <a:avLst/>
          </a:prstGeom>
          <a:noFill/>
        </p:spPr>
        <p:txBody>
          <a:bodyPr wrap="square" rtlCol="0">
            <a:spAutoFit/>
          </a:bodyPr>
          <a:lstStyle/>
          <a:p>
            <a:r>
              <a:rPr lang="en-US" sz="1600" dirty="0" smtClean="0">
                <a:latin typeface="Comic Sans MS"/>
                <a:cs typeface="Comic Sans MS"/>
              </a:rPr>
              <a:t>LUH2 sets</a:t>
            </a:r>
          </a:p>
          <a:p>
            <a:r>
              <a:rPr lang="en-US" sz="1600" dirty="0" smtClean="0">
                <a:latin typeface="Comic Sans MS"/>
                <a:cs typeface="Comic Sans MS"/>
              </a:rPr>
              <a:t>Transitions; Harvest; Secondary Forest age distribution</a:t>
            </a:r>
            <a:endParaRPr lang="en-US" sz="1600" dirty="0">
              <a:latin typeface="Comic Sans MS"/>
              <a:cs typeface="Comic Sans MS"/>
            </a:endParaRPr>
          </a:p>
        </p:txBody>
      </p:sp>
    </p:spTree>
    <p:extLst>
      <p:ext uri="{BB962C8B-B14F-4D97-AF65-F5344CB8AC3E}">
        <p14:creationId xmlns:p14="http://schemas.microsoft.com/office/powerpoint/2010/main" val="1286503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Text Box 58"/>
          <p:cNvSpPr txBox="1">
            <a:spLocks noChangeArrowheads="1"/>
          </p:cNvSpPr>
          <p:nvPr/>
        </p:nvSpPr>
        <p:spPr bwMode="auto">
          <a:xfrm>
            <a:off x="1036439" y="201613"/>
            <a:ext cx="7071167" cy="369332"/>
          </a:xfrm>
          <a:prstGeom prst="rect">
            <a:avLst/>
          </a:prstGeom>
          <a:noFill/>
          <a:ln w="9525">
            <a:noFill/>
            <a:miter lim="800000"/>
            <a:headEnd/>
            <a:tailEnd/>
          </a:ln>
          <a:effectLst/>
        </p:spPr>
        <p:txBody>
          <a:bodyPr wrap="none">
            <a:spAutoFit/>
          </a:bodyPr>
          <a:lstStyle/>
          <a:p>
            <a:pPr algn="ctr"/>
            <a:r>
              <a:rPr lang="sv-SE" b="1" dirty="0" smtClean="0">
                <a:solidFill>
                  <a:schemeClr val="hlink"/>
                </a:solidFill>
                <a:cs typeface="Arial" charset="0"/>
              </a:rPr>
              <a:t>CABLE-POP reproduces observation-based  leaf-stem allometry relation*</a:t>
            </a:r>
            <a:endParaRPr lang="sv-SE" b="1" dirty="0">
              <a:solidFill>
                <a:schemeClr val="hlink"/>
              </a:solidFill>
              <a:cs typeface="Arial" charset="0"/>
            </a:endParaRPr>
          </a:p>
        </p:txBody>
      </p:sp>
      <p:pic>
        <p:nvPicPr>
          <p:cNvPr id="35" name="Picture 9"/>
          <p:cNvPicPr>
            <a:picLocks noChangeAspect="1" noChangeArrowheads="1"/>
          </p:cNvPicPr>
          <p:nvPr/>
        </p:nvPicPr>
        <p:blipFill>
          <a:blip r:embed="rId3" cstate="print"/>
          <a:srcRect r="49520" b="50326"/>
          <a:stretch>
            <a:fillRect/>
          </a:stretch>
        </p:blipFill>
        <p:spPr bwMode="auto">
          <a:xfrm>
            <a:off x="1708562" y="1268760"/>
            <a:ext cx="4519622" cy="3239690"/>
          </a:xfrm>
          <a:prstGeom prst="rect">
            <a:avLst/>
          </a:prstGeom>
          <a:noFill/>
          <a:ln w="9525">
            <a:noFill/>
            <a:miter lim="800000"/>
            <a:headEnd/>
            <a:tailEnd/>
          </a:ln>
          <a:effectLst/>
        </p:spPr>
      </p:pic>
      <p:sp>
        <p:nvSpPr>
          <p:cNvPr id="36" name="Text Box 47"/>
          <p:cNvSpPr txBox="1">
            <a:spLocks noChangeArrowheads="1"/>
          </p:cNvSpPr>
          <p:nvPr/>
        </p:nvSpPr>
        <p:spPr bwMode="auto">
          <a:xfrm>
            <a:off x="6444208" y="2996952"/>
            <a:ext cx="1516063" cy="1384995"/>
          </a:xfrm>
          <a:prstGeom prst="rect">
            <a:avLst/>
          </a:prstGeom>
          <a:noFill/>
          <a:ln w="9525">
            <a:noFill/>
            <a:miter lim="800000"/>
            <a:headEnd/>
            <a:tailEnd/>
          </a:ln>
          <a:effectLst/>
        </p:spPr>
        <p:txBody>
          <a:bodyPr>
            <a:spAutoFit/>
          </a:bodyPr>
          <a:lstStyle/>
          <a:p>
            <a:r>
              <a:rPr lang="sv-SE" sz="1400" b="1" dirty="0" smtClean="0">
                <a:solidFill>
                  <a:schemeClr val="hlink"/>
                </a:solidFill>
              </a:rPr>
              <a:t>Curve </a:t>
            </a:r>
            <a:r>
              <a:rPr lang="sv-SE" sz="1400" b="1" dirty="0">
                <a:solidFill>
                  <a:schemeClr val="hlink"/>
                </a:solidFill>
              </a:rPr>
              <a:t>fits for</a:t>
            </a:r>
          </a:p>
          <a:p>
            <a:r>
              <a:rPr lang="sv-SE" sz="1400" b="1" dirty="0">
                <a:solidFill>
                  <a:schemeClr val="hlink"/>
                </a:solidFill>
              </a:rPr>
              <a:t>other LSMs:</a:t>
            </a:r>
          </a:p>
          <a:p>
            <a:r>
              <a:rPr lang="sv-SE" sz="1400" dirty="0">
                <a:solidFill>
                  <a:schemeClr val="hlink"/>
                </a:solidFill>
              </a:rPr>
              <a:t>Wolf et al. 2011</a:t>
            </a:r>
          </a:p>
          <a:p>
            <a:r>
              <a:rPr lang="sv-SE" sz="1400" dirty="0">
                <a:solidFill>
                  <a:schemeClr val="hlink"/>
                </a:solidFill>
              </a:rPr>
              <a:t>Global Biogeochem</a:t>
            </a:r>
          </a:p>
          <a:p>
            <a:r>
              <a:rPr lang="sv-SE" sz="1400" dirty="0">
                <a:solidFill>
                  <a:schemeClr val="hlink"/>
                </a:solidFill>
              </a:rPr>
              <a:t>Cycles 25</a:t>
            </a:r>
          </a:p>
        </p:txBody>
      </p:sp>
      <p:sp>
        <p:nvSpPr>
          <p:cNvPr id="40" name="TextBox 39"/>
          <p:cNvSpPr txBox="1"/>
          <p:nvPr/>
        </p:nvSpPr>
        <p:spPr>
          <a:xfrm>
            <a:off x="3491880" y="4581128"/>
            <a:ext cx="1452642" cy="369332"/>
          </a:xfrm>
          <a:prstGeom prst="rect">
            <a:avLst/>
          </a:prstGeom>
          <a:noFill/>
        </p:spPr>
        <p:txBody>
          <a:bodyPr wrap="none" rtlCol="0">
            <a:spAutoFit/>
          </a:bodyPr>
          <a:lstStyle/>
          <a:p>
            <a:r>
              <a:rPr lang="en-AU" dirty="0" smtClean="0">
                <a:solidFill>
                  <a:srgbClr val="FF0000"/>
                </a:solidFill>
                <a:latin typeface="Comic Sans MS" pitchFamily="66" charset="0"/>
              </a:rPr>
              <a:t>“Structure”</a:t>
            </a:r>
            <a:endParaRPr lang="en-AU" dirty="0">
              <a:solidFill>
                <a:srgbClr val="FF0000"/>
              </a:solidFill>
              <a:latin typeface="Comic Sans MS" pitchFamily="66" charset="0"/>
            </a:endParaRPr>
          </a:p>
        </p:txBody>
      </p:sp>
      <p:sp>
        <p:nvSpPr>
          <p:cNvPr id="41" name="TextBox 40"/>
          <p:cNvSpPr txBox="1"/>
          <p:nvPr/>
        </p:nvSpPr>
        <p:spPr>
          <a:xfrm>
            <a:off x="1043608" y="2060848"/>
            <a:ext cx="461665" cy="1188787"/>
          </a:xfrm>
          <a:prstGeom prst="rect">
            <a:avLst/>
          </a:prstGeom>
          <a:noFill/>
        </p:spPr>
        <p:txBody>
          <a:bodyPr vert="vert270" wrap="none" rtlCol="0">
            <a:spAutoFit/>
          </a:bodyPr>
          <a:lstStyle/>
          <a:p>
            <a:r>
              <a:rPr lang="en-AU" dirty="0" smtClean="0">
                <a:solidFill>
                  <a:srgbClr val="FF0000"/>
                </a:solidFill>
                <a:latin typeface="Comic Sans MS" pitchFamily="66" charset="0"/>
              </a:rPr>
              <a:t>“Function”</a:t>
            </a:r>
            <a:endParaRPr lang="en-AU" dirty="0">
              <a:solidFill>
                <a:srgbClr val="FF0000"/>
              </a:solidFill>
              <a:latin typeface="Comic Sans MS" pitchFamily="66" charset="0"/>
            </a:endParaRPr>
          </a:p>
        </p:txBody>
      </p:sp>
      <p:sp>
        <p:nvSpPr>
          <p:cNvPr id="15" name="Rectangle 14"/>
          <p:cNvSpPr/>
          <p:nvPr/>
        </p:nvSpPr>
        <p:spPr>
          <a:xfrm>
            <a:off x="1691680" y="4221088"/>
            <a:ext cx="57606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2987824" y="1484784"/>
            <a:ext cx="5760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3419872" y="6093296"/>
            <a:ext cx="3935757" cy="307777"/>
          </a:xfrm>
          <a:prstGeom prst="rect">
            <a:avLst/>
          </a:prstGeom>
        </p:spPr>
        <p:txBody>
          <a:bodyPr wrap="none">
            <a:spAutoFit/>
          </a:bodyPr>
          <a:lstStyle/>
          <a:p>
            <a:r>
              <a:rPr lang="en-AU" sz="1400" dirty="0" smtClean="0">
                <a:solidFill>
                  <a:schemeClr val="bg1"/>
                </a:solidFill>
              </a:rPr>
              <a:t>*Haverd et al., 2014 </a:t>
            </a:r>
            <a:r>
              <a:rPr lang="en-AU" sz="1400" dirty="0" err="1" smtClean="0">
                <a:solidFill>
                  <a:schemeClr val="bg1"/>
                </a:solidFill>
              </a:rPr>
              <a:t>Biogeosciences</a:t>
            </a:r>
            <a:r>
              <a:rPr lang="en-AU" sz="1400" dirty="0" smtClean="0">
                <a:solidFill>
                  <a:schemeClr val="bg1"/>
                </a:solidFill>
              </a:rPr>
              <a:t> </a:t>
            </a:r>
            <a:r>
              <a:rPr lang="en-AU" sz="1400" b="1" dirty="0" smtClean="0">
                <a:solidFill>
                  <a:schemeClr val="bg1"/>
                </a:solidFill>
              </a:rPr>
              <a:t>11</a:t>
            </a:r>
            <a:r>
              <a:rPr lang="en-AU" sz="1400" dirty="0" smtClean="0">
                <a:solidFill>
                  <a:schemeClr val="bg1"/>
                </a:solidFill>
              </a:rPr>
              <a:t>: 4039-4055</a:t>
            </a:r>
            <a:endParaRPr lang="en-AU" sz="1400" dirty="0">
              <a:solidFill>
                <a:schemeClr val="bg1"/>
              </a:solidFill>
            </a:endParaRPr>
          </a:p>
        </p:txBody>
      </p:sp>
      <p:sp>
        <p:nvSpPr>
          <p:cNvPr id="2" name="TextBox 1"/>
          <p:cNvSpPr txBox="1"/>
          <p:nvPr/>
        </p:nvSpPr>
        <p:spPr>
          <a:xfrm>
            <a:off x="467544" y="5445224"/>
            <a:ext cx="8606442" cy="369332"/>
          </a:xfrm>
          <a:prstGeom prst="rect">
            <a:avLst/>
          </a:prstGeom>
          <a:noFill/>
        </p:spPr>
        <p:txBody>
          <a:bodyPr wrap="none" rtlCol="0">
            <a:spAutoFit/>
          </a:bodyPr>
          <a:lstStyle/>
          <a:p>
            <a:r>
              <a:rPr lang="en-US" dirty="0" smtClean="0"/>
              <a:t>Relationship emerges because of known demographic effects on productivity and turnover</a:t>
            </a:r>
            <a:endParaRPr lang="en-US" dirty="0"/>
          </a:p>
        </p:txBody>
      </p:sp>
      <p:sp>
        <p:nvSpPr>
          <p:cNvPr id="3" name="Footer Placeholder 2"/>
          <p:cNvSpPr>
            <a:spLocks noGrp="1"/>
          </p:cNvSpPr>
          <p:nvPr>
            <p:ph type="ftr" sz="quarter" idx="11"/>
          </p:nvPr>
        </p:nvSpPr>
        <p:spPr/>
        <p:txBody>
          <a:bodyPr/>
          <a:lstStyle/>
          <a:p>
            <a:r>
              <a:rPr lang="en-AU" smtClean="0"/>
              <a:t>POP-LUC, GCP- LUC4C Workshop, Paris 2016</a:t>
            </a:r>
            <a:endParaRPr lang="en-AU"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SIRO_PowerPoint_120322">
  <a:themeElements>
    <a:clrScheme name="CSIRO Midday">
      <a:dk1>
        <a:sysClr val="windowText" lastClr="000000"/>
      </a:dk1>
      <a:lt1>
        <a:srgbClr val="FFFFFF"/>
      </a:lt1>
      <a:dk2>
        <a:srgbClr val="000000"/>
      </a:dk2>
      <a:lt2>
        <a:srgbClr val="FFFFFF"/>
      </a:lt2>
      <a:accent1>
        <a:srgbClr val="00A9CE"/>
      </a:accent1>
      <a:accent2>
        <a:srgbClr val="00313C"/>
      </a:accent2>
      <a:accent3>
        <a:srgbClr val="78BE20"/>
      </a:accent3>
      <a:accent4>
        <a:srgbClr val="4A7729"/>
      </a:accent4>
      <a:accent5>
        <a:srgbClr val="9FAEE5"/>
      </a:accent5>
      <a:accent6>
        <a:srgbClr val="1E22AA"/>
      </a:accent6>
      <a:hlink>
        <a:srgbClr val="41B6E6"/>
      </a:hlink>
      <a:folHlink>
        <a:srgbClr val="004B87"/>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CSIRO_PowerPoint_120322</Template>
  <TotalTime>44788</TotalTime>
  <Words>1715</Words>
  <Application>Microsoft Macintosh PowerPoint</Application>
  <PresentationFormat>On-screen Show (4:3)</PresentationFormat>
  <Paragraphs>271</Paragraphs>
  <Slides>25</Slides>
  <Notes>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27" baseType="lpstr">
      <vt:lpstr>CSIRO_PowerPoint_120322</vt:lpstr>
      <vt:lpstr>Equation</vt:lpstr>
      <vt:lpstr>Discriminating secondary versus primary forest components of land use change fluxes using POP: a solution for Earth System models</vt:lpstr>
      <vt:lpstr>PowerPoint Presentation</vt:lpstr>
      <vt:lpstr>PowerPoint Presentation</vt:lpstr>
      <vt:lpstr>Importance of the Secondary Vegetation Sink</vt:lpstr>
      <vt:lpstr>PowerPoint Presentation</vt:lpstr>
      <vt:lpstr>PowerPoint Presentation</vt:lpstr>
      <vt:lpstr>Interaction of Land Use Module with POP</vt:lpstr>
      <vt:lpstr>PowerPoint Presentation</vt:lpstr>
      <vt:lpstr>PowerPoint Presentation</vt:lpstr>
      <vt:lpstr>PowerPoint Presentation</vt:lpstr>
      <vt:lpstr>PowerPoint Presentation</vt:lpstr>
      <vt:lpstr>PowerPoint Presentation</vt:lpstr>
      <vt:lpstr>Example: Land Use Change in Poland (52.75N, 23.75E)   (LUH2 land use transition data)</vt:lpstr>
      <vt:lpstr>Example: Land Use Change in Poland (52.75N, 23.75E)   (LUH2 land use transition data)</vt:lpstr>
      <vt:lpstr>Example: Land Use Change in Poland (52.75N, 23.75E)   (LUH2 land use transition data)</vt:lpstr>
      <vt:lpstr>New CABLE Developments Incoporated in Global Simulations for PLUME-MIP</vt:lpstr>
      <vt:lpstr>Latitudinal profiles of GPP, NPP and Carbon Use Effciency: TRENDY, CABLE-POP and Upscaled Flux Data</vt:lpstr>
      <vt:lpstr>Land Cover Classes for Biome Aggregation</vt:lpstr>
      <vt:lpstr>PowerPoint Presentation</vt:lpstr>
      <vt:lpstr>PowerPoint Presentation</vt:lpstr>
      <vt:lpstr>PowerPoint Presentation</vt:lpstr>
      <vt:lpstr>PowerPoint Presentation</vt:lpstr>
      <vt:lpstr>BIOME1: Climatic Envelope model for PFTs</vt:lpstr>
      <vt:lpstr>Summary  POP represents different elements of the landscape as explicit stands distinguished by age.  Land use transition matrix is used to drive changes in the aerial coverage of those elements.   By representing biomass development of individual forest stands, rather than the whole landscape, we trivially account for different carbon exchange behaviour of primary and secondary forests. </vt:lpstr>
      <vt:lpstr>PowerPoint Presentation</vt:lpstr>
    </vt:vector>
  </TitlesOfParts>
  <Company>CSIRO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Nieradzik, Lars (CMAR, Black Mountain)</dc:creator>
  <cp:lastModifiedBy>Vanessa Haverd</cp:lastModifiedBy>
  <cp:revision>446</cp:revision>
  <dcterms:created xsi:type="dcterms:W3CDTF">2013-11-12T02:31:18Z</dcterms:created>
  <dcterms:modified xsi:type="dcterms:W3CDTF">2016-03-16T02:52:09Z</dcterms:modified>
</cp:coreProperties>
</file>